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66" r:id="rId2"/>
    <p:sldId id="293" r:id="rId3"/>
    <p:sldId id="385" r:id="rId4"/>
    <p:sldId id="294" r:id="rId5"/>
    <p:sldId id="295" r:id="rId6"/>
    <p:sldId id="297" r:id="rId7"/>
    <p:sldId id="302" r:id="rId8"/>
    <p:sldId id="298" r:id="rId9"/>
    <p:sldId id="299" r:id="rId10"/>
    <p:sldId id="324" r:id="rId11"/>
    <p:sldId id="301" r:id="rId12"/>
    <p:sldId id="323" r:id="rId13"/>
    <p:sldId id="325" r:id="rId14"/>
    <p:sldId id="303" r:id="rId15"/>
    <p:sldId id="381" r:id="rId16"/>
    <p:sldId id="318" r:id="rId17"/>
    <p:sldId id="304" r:id="rId18"/>
    <p:sldId id="305" r:id="rId19"/>
    <p:sldId id="306" r:id="rId20"/>
    <p:sldId id="327" r:id="rId21"/>
    <p:sldId id="328" r:id="rId22"/>
    <p:sldId id="400" r:id="rId23"/>
    <p:sldId id="326" r:id="rId24"/>
    <p:sldId id="401" r:id="rId25"/>
    <p:sldId id="308" r:id="rId26"/>
    <p:sldId id="309" r:id="rId27"/>
    <p:sldId id="310" r:id="rId28"/>
    <p:sldId id="382" r:id="rId29"/>
    <p:sldId id="311" r:id="rId30"/>
    <p:sldId id="383" r:id="rId31"/>
    <p:sldId id="373" r:id="rId32"/>
    <p:sldId id="313" r:id="rId33"/>
    <p:sldId id="315" r:id="rId34"/>
    <p:sldId id="334" r:id="rId35"/>
    <p:sldId id="335" r:id="rId36"/>
    <p:sldId id="374" r:id="rId37"/>
    <p:sldId id="375" r:id="rId38"/>
    <p:sldId id="386" r:id="rId39"/>
    <p:sldId id="312" r:id="rId40"/>
    <p:sldId id="379" r:id="rId41"/>
    <p:sldId id="331" r:id="rId42"/>
    <p:sldId id="377" r:id="rId43"/>
    <p:sldId id="378" r:id="rId44"/>
    <p:sldId id="332" r:id="rId45"/>
    <p:sldId id="333" r:id="rId46"/>
    <p:sldId id="314" r:id="rId47"/>
    <p:sldId id="387" r:id="rId48"/>
    <p:sldId id="316" r:id="rId49"/>
    <p:sldId id="317" r:id="rId50"/>
    <p:sldId id="336" r:id="rId51"/>
    <p:sldId id="388" r:id="rId52"/>
    <p:sldId id="389" r:id="rId53"/>
    <p:sldId id="337" r:id="rId54"/>
    <p:sldId id="384" r:id="rId55"/>
    <p:sldId id="380" r:id="rId56"/>
    <p:sldId id="340" r:id="rId57"/>
    <p:sldId id="341" r:id="rId58"/>
    <p:sldId id="365" r:id="rId59"/>
    <p:sldId id="390" r:id="rId60"/>
    <p:sldId id="366" r:id="rId61"/>
    <p:sldId id="391" r:id="rId62"/>
    <p:sldId id="367" r:id="rId63"/>
    <p:sldId id="342" r:id="rId64"/>
    <p:sldId id="368" r:id="rId65"/>
    <p:sldId id="394" r:id="rId66"/>
    <p:sldId id="395" r:id="rId67"/>
    <p:sldId id="369" r:id="rId68"/>
    <p:sldId id="392" r:id="rId69"/>
    <p:sldId id="370" r:id="rId70"/>
    <p:sldId id="371" r:id="rId71"/>
    <p:sldId id="399" r:id="rId72"/>
    <p:sldId id="396" r:id="rId73"/>
    <p:sldId id="397" r:id="rId74"/>
    <p:sldId id="398" r:id="rId75"/>
    <p:sldId id="393" r:id="rId7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5" autoAdjust="0"/>
    <p:restoredTop sz="95633" autoAdjust="0"/>
  </p:normalViewPr>
  <p:slideViewPr>
    <p:cSldViewPr>
      <p:cViewPr varScale="1">
        <p:scale>
          <a:sx n="114" d="100"/>
          <a:sy n="114" d="100"/>
        </p:scale>
        <p:origin x="17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2019/9/19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2019/9/19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2019/9/19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2019/9/19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2019/9/19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oleObject" Target="../embeddings/oleObject5.bin"/><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12.bin"/><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jpg"/></Relationships>
</file>

<file path=ppt/slides/_rels/slide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84"/>
            <a:ext cx="9144000" cy="6858000"/>
          </a:xfrm>
        </p:spPr>
      </p:pic>
      <p:grpSp>
        <p:nvGrpSpPr>
          <p:cNvPr id="8" name="组合 7">
            <a:extLst>
              <a:ext uri="{FF2B5EF4-FFF2-40B4-BE49-F238E27FC236}">
                <a16:creationId xmlns:a16="http://schemas.microsoft.com/office/drawing/2014/main" id="{E2D8DE5D-38A9-4BED-ABA8-96480E5BC3DC}"/>
              </a:ext>
            </a:extLst>
          </p:cNvPr>
          <p:cNvGrpSpPr/>
          <p:nvPr/>
        </p:nvGrpSpPr>
        <p:grpSpPr>
          <a:xfrm>
            <a:off x="4788024" y="2306923"/>
            <a:ext cx="4464496" cy="2244154"/>
            <a:chOff x="4788024" y="2500154"/>
            <a:chExt cx="4464496" cy="2244154"/>
          </a:xfrm>
        </p:grpSpPr>
        <p:sp>
          <p:nvSpPr>
            <p:cNvPr id="5" name="TextBox 5"/>
            <p:cNvSpPr txBox="1">
              <a:spLocks noChangeArrowheads="1"/>
            </p:cNvSpPr>
            <p:nvPr/>
          </p:nvSpPr>
          <p:spPr bwMode="auto">
            <a:xfrm>
              <a:off x="5220072" y="2500154"/>
              <a:ext cx="4032448"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第四章 </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溶液聚合工艺</a:t>
              </a:r>
            </a:p>
          </p:txBody>
        </p:sp>
        <p:sp>
          <p:nvSpPr>
            <p:cNvPr id="3" name="矩形 2"/>
            <p:cNvSpPr/>
            <p:nvPr/>
          </p:nvSpPr>
          <p:spPr>
            <a:xfrm>
              <a:off x="4788024" y="4221088"/>
              <a:ext cx="4275529" cy="523220"/>
            </a:xfrm>
            <a:prstGeom prst="rect">
              <a:avLst/>
            </a:prstGeom>
          </p:spPr>
          <p:txBody>
            <a:bodyPr wrap="none">
              <a:spAutoFit/>
            </a:bodyPr>
            <a:lstStyle/>
            <a:p>
              <a:r>
                <a:rPr lang="en-US" altLang="zh-CN" sz="2800" b="1" i="1" dirty="0">
                  <a:solidFill>
                    <a:srgbClr val="660066"/>
                  </a:solidFill>
                  <a:ea typeface=""/>
                </a:rPr>
                <a:t>Solution Polymerization</a:t>
              </a:r>
              <a:endParaRPr lang="zh-CN" altLang="en-US" sz="2800" dirty="0"/>
            </a:p>
          </p:txBody>
        </p:sp>
      </p:gr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）溶剂对分子量的影响</a:t>
            </a:r>
          </a:p>
        </p:txBody>
      </p:sp>
      <p:sp>
        <p:nvSpPr>
          <p:cNvPr id="9" name="对角圆角矩形 8"/>
          <p:cNvSpPr/>
          <p:nvPr/>
        </p:nvSpPr>
        <p:spPr>
          <a:xfrm>
            <a:off x="629454" y="4221088"/>
            <a:ext cx="8064896" cy="20882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0"/>
              </a:spcBef>
              <a:spcAft>
                <a:spcPts val="12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通过实践知道，</a:t>
            </a:r>
            <a:r>
              <a:rPr lang="zh-CN" altLang="en-US" sz="2800" b="1" dirty="0">
                <a:solidFill>
                  <a:srgbClr val="FF0000"/>
                </a:solidFill>
                <a:latin typeface="楷体" panose="02010609060101010101" pitchFamily="49" charset="-122"/>
                <a:ea typeface="楷体" panose="02010609060101010101" pitchFamily="49" charset="-122"/>
              </a:rPr>
              <a:t>硫氰酸钠</a:t>
            </a:r>
            <a:r>
              <a:rPr lang="zh-CN" altLang="en-US" sz="2800" b="1" dirty="0">
                <a:solidFill>
                  <a:schemeClr val="tx1"/>
                </a:solidFill>
                <a:latin typeface="楷体" panose="02010609060101010101" pitchFamily="49" charset="-122"/>
                <a:ea typeface="楷体" panose="02010609060101010101" pitchFamily="49" charset="-122"/>
              </a:rPr>
              <a:t>水溶液对丙烯腈聚合反应的链转移作用较小，因此在硫氰酸钠水溶液中进行丙烯腈溶液聚合，可获得分子量高的聚丙烯腈。</a:t>
            </a:r>
          </a:p>
        </p:txBody>
      </p:sp>
      <p:graphicFrame>
        <p:nvGraphicFramePr>
          <p:cNvPr id="3" name="表格 2"/>
          <p:cNvGraphicFramePr>
            <a:graphicFrameLocks noGrp="1"/>
          </p:cNvGraphicFramePr>
          <p:nvPr>
            <p:extLst>
              <p:ext uri="{D42A27DB-BD31-4B8C-83A1-F6EECF244321}">
                <p14:modId xmlns:p14="http://schemas.microsoft.com/office/powerpoint/2010/main" val="753699791"/>
              </p:ext>
            </p:extLst>
          </p:nvPr>
        </p:nvGraphicFramePr>
        <p:xfrm>
          <a:off x="645644" y="836712"/>
          <a:ext cx="8174828" cy="3108960"/>
        </p:xfrm>
        <a:graphic>
          <a:graphicData uri="http://schemas.openxmlformats.org/drawingml/2006/table">
            <a:tbl>
              <a:tblPr firstRow="1" bandRow="1">
                <a:tableStyleId>{F5AB1C69-6EDB-4FF4-983F-18BD219EF322}</a:tableStyleId>
              </a:tblPr>
              <a:tblGrid>
                <a:gridCol w="2484507">
                  <a:extLst>
                    <a:ext uri="{9D8B030D-6E8A-4147-A177-3AD203B41FA5}">
                      <a16:colId xmlns:a16="http://schemas.microsoft.com/office/drawing/2014/main" val="20000"/>
                    </a:ext>
                  </a:extLst>
                </a:gridCol>
                <a:gridCol w="1602907">
                  <a:extLst>
                    <a:ext uri="{9D8B030D-6E8A-4147-A177-3AD203B41FA5}">
                      <a16:colId xmlns:a16="http://schemas.microsoft.com/office/drawing/2014/main" val="20001"/>
                    </a:ext>
                  </a:extLst>
                </a:gridCol>
                <a:gridCol w="2564652">
                  <a:extLst>
                    <a:ext uri="{9D8B030D-6E8A-4147-A177-3AD203B41FA5}">
                      <a16:colId xmlns:a16="http://schemas.microsoft.com/office/drawing/2014/main" val="20002"/>
                    </a:ext>
                  </a:extLst>
                </a:gridCol>
                <a:gridCol w="1522762">
                  <a:extLst>
                    <a:ext uri="{9D8B030D-6E8A-4147-A177-3AD203B41FA5}">
                      <a16:colId xmlns:a16="http://schemas.microsoft.com/office/drawing/2014/main" val="20003"/>
                    </a:ext>
                  </a:extLst>
                </a:gridCol>
              </a:tblGrid>
              <a:tr h="370840">
                <a:tc>
                  <a:txBody>
                    <a:bodyPr/>
                    <a:lstStyle/>
                    <a:p>
                      <a:pPr algn="ctr"/>
                      <a:r>
                        <a:rPr lang="en-US" altLang="zh-CN" sz="2800" dirty="0">
                          <a:solidFill>
                            <a:srgbClr val="0000FF"/>
                          </a:solidFill>
                        </a:rPr>
                        <a:t>solvent</a:t>
                      </a:r>
                      <a:endParaRPr lang="zh-CN" altLang="en-US" sz="2800" dirty="0">
                        <a:solidFill>
                          <a:srgbClr val="0000FF"/>
                        </a:solidFill>
                      </a:endParaRPr>
                    </a:p>
                  </a:txBody>
                  <a:tcPr/>
                </a:tc>
                <a:tc>
                  <a:txBody>
                    <a:bodyPr/>
                    <a:lstStyle/>
                    <a:p>
                      <a:pPr algn="ctr"/>
                      <a:r>
                        <a:rPr lang="en-US" altLang="zh-CN" sz="2800" dirty="0">
                          <a:solidFill>
                            <a:srgbClr val="0000FF"/>
                          </a:solidFill>
                        </a:rPr>
                        <a:t>Cs×10</a:t>
                      </a:r>
                      <a:r>
                        <a:rPr lang="en-US" altLang="zh-CN" sz="2800" baseline="30000" dirty="0">
                          <a:solidFill>
                            <a:srgbClr val="0000FF"/>
                          </a:solidFill>
                        </a:rPr>
                        <a:t>5</a:t>
                      </a:r>
                      <a:endParaRPr lang="zh-CN" altLang="en-US" sz="2800" baseline="30000" dirty="0">
                        <a:solidFill>
                          <a:srgbClr val="0000FF"/>
                        </a:solidFill>
                      </a:endParaRPr>
                    </a:p>
                  </a:txBody>
                  <a:tcPr/>
                </a:tc>
                <a:tc>
                  <a:txBody>
                    <a:bodyPr/>
                    <a:lstStyle/>
                    <a:p>
                      <a:pPr algn="ctr"/>
                      <a:r>
                        <a:rPr lang="en-US" altLang="zh-CN" sz="2800" dirty="0">
                          <a:solidFill>
                            <a:srgbClr val="0000FF"/>
                          </a:solidFill>
                        </a:rPr>
                        <a:t>solvent</a:t>
                      </a:r>
                      <a:endParaRPr lang="zh-CN" altLang="en-US" sz="2800" dirty="0">
                        <a:solidFill>
                          <a:srgbClr val="0000FF"/>
                        </a:solidFill>
                      </a:endParaRPr>
                    </a:p>
                  </a:txBody>
                  <a:tcPr/>
                </a:tc>
                <a:tc>
                  <a:txBody>
                    <a:bodyPr/>
                    <a:lstStyle/>
                    <a:p>
                      <a:pPr algn="ctr"/>
                      <a:r>
                        <a:rPr lang="en-US" altLang="zh-CN" sz="2800" dirty="0">
                          <a:solidFill>
                            <a:srgbClr val="0000FF"/>
                          </a:solidFill>
                        </a:rPr>
                        <a:t>Cs×10</a:t>
                      </a:r>
                      <a:r>
                        <a:rPr lang="en-US" altLang="zh-CN" sz="2800" baseline="30000" dirty="0">
                          <a:solidFill>
                            <a:srgbClr val="0000FF"/>
                          </a:solidFill>
                        </a:rPr>
                        <a:t>5</a:t>
                      </a:r>
                      <a:endParaRPr lang="zh-CN" altLang="en-US" sz="2800" baseline="300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CN" sz="2800" dirty="0"/>
                        <a:t>DMF</a:t>
                      </a:r>
                      <a:endParaRPr lang="zh-CN" altLang="en-US" sz="2800" dirty="0"/>
                    </a:p>
                  </a:txBody>
                  <a:tcPr/>
                </a:tc>
                <a:tc>
                  <a:txBody>
                    <a:bodyPr/>
                    <a:lstStyle/>
                    <a:p>
                      <a:pPr algn="ctr"/>
                      <a:r>
                        <a:rPr lang="en-US" altLang="zh-CN" sz="2800" dirty="0"/>
                        <a:t>28.33</a:t>
                      </a:r>
                      <a:endParaRPr lang="zh-CN" altLang="en-US" sz="2800" dirty="0"/>
                    </a:p>
                  </a:txBody>
                  <a:tcPr/>
                </a:tc>
                <a:tc>
                  <a:txBody>
                    <a:bodyPr/>
                    <a:lstStyle/>
                    <a:p>
                      <a:pPr algn="ctr"/>
                      <a:r>
                        <a:rPr lang="en-US" altLang="zh-CN" sz="2800" dirty="0"/>
                        <a:t>water</a:t>
                      </a:r>
                      <a:endParaRPr lang="zh-CN" altLang="en-US" sz="2800" dirty="0"/>
                    </a:p>
                  </a:txBody>
                  <a:tcPr/>
                </a:tc>
                <a:tc>
                  <a:txBody>
                    <a:bodyPr/>
                    <a:lstStyle/>
                    <a:p>
                      <a:pPr algn="ctr"/>
                      <a:r>
                        <a:rPr lang="en-US" altLang="zh-CN" sz="2800" dirty="0"/>
                        <a:t>0</a:t>
                      </a:r>
                      <a:endParaRPr lang="zh-CN" altLang="en-US" sz="2800" dirty="0"/>
                    </a:p>
                  </a:txBody>
                  <a:tcPr/>
                </a:tc>
                <a:extLst>
                  <a:ext uri="{0D108BD9-81ED-4DB2-BD59-A6C34878D82A}">
                    <a16:rowId xmlns:a16="http://schemas.microsoft.com/office/drawing/2014/main" val="10001"/>
                  </a:ext>
                </a:extLst>
              </a:tr>
              <a:tr h="370840">
                <a:tc>
                  <a:txBody>
                    <a:bodyPr/>
                    <a:lstStyle/>
                    <a:p>
                      <a:pPr algn="ctr"/>
                      <a:r>
                        <a:rPr lang="en-US" altLang="zh-CN" sz="2800" dirty="0"/>
                        <a:t>DMAC</a:t>
                      </a:r>
                      <a:endParaRPr lang="zh-CN" altLang="en-US" sz="2800" dirty="0"/>
                    </a:p>
                  </a:txBody>
                  <a:tcPr/>
                </a:tc>
                <a:tc>
                  <a:txBody>
                    <a:bodyPr/>
                    <a:lstStyle/>
                    <a:p>
                      <a:pPr algn="ctr"/>
                      <a:r>
                        <a:rPr lang="en-US" altLang="zh-CN" sz="2800" dirty="0"/>
                        <a:t>49.45</a:t>
                      </a:r>
                      <a:endParaRPr lang="zh-CN" altLang="en-US" sz="2800" dirty="0"/>
                    </a:p>
                  </a:txBody>
                  <a:tcPr/>
                </a:tc>
                <a:tc>
                  <a:txBody>
                    <a:bodyPr/>
                    <a:lstStyle/>
                    <a:p>
                      <a:pPr algn="ctr"/>
                      <a:r>
                        <a:rPr lang="en-US" altLang="zh-CN" sz="2800" dirty="0"/>
                        <a:t>isopropanol</a:t>
                      </a:r>
                      <a:endParaRPr lang="zh-CN" altLang="en-US" sz="2800" dirty="0"/>
                    </a:p>
                  </a:txBody>
                  <a:tcPr/>
                </a:tc>
                <a:tc>
                  <a:txBody>
                    <a:bodyPr/>
                    <a:lstStyle/>
                    <a:p>
                      <a:pPr algn="ctr"/>
                      <a:r>
                        <a:rPr lang="en-US" altLang="zh-CN" sz="2800" dirty="0"/>
                        <a:t>48</a:t>
                      </a:r>
                      <a:endParaRPr lang="zh-CN" altLang="en-US" sz="2800" dirty="0"/>
                    </a:p>
                  </a:txBody>
                  <a:tcPr/>
                </a:tc>
                <a:extLst>
                  <a:ext uri="{0D108BD9-81ED-4DB2-BD59-A6C34878D82A}">
                    <a16:rowId xmlns:a16="http://schemas.microsoft.com/office/drawing/2014/main" val="10002"/>
                  </a:ext>
                </a:extLst>
              </a:tr>
              <a:tr h="370840">
                <a:tc>
                  <a:txBody>
                    <a:bodyPr/>
                    <a:lstStyle/>
                    <a:p>
                      <a:pPr algn="ctr"/>
                      <a:r>
                        <a:rPr lang="en-US" altLang="zh-CN" sz="2800" dirty="0"/>
                        <a:t>DMSO</a:t>
                      </a:r>
                      <a:endParaRPr lang="zh-CN" altLang="en-US" sz="2800" dirty="0"/>
                    </a:p>
                  </a:txBody>
                  <a:tcPr/>
                </a:tc>
                <a:tc>
                  <a:txBody>
                    <a:bodyPr/>
                    <a:lstStyle/>
                    <a:p>
                      <a:pPr algn="ctr"/>
                      <a:r>
                        <a:rPr lang="en-US" altLang="zh-CN" sz="2800" dirty="0"/>
                        <a:t>7.95</a:t>
                      </a:r>
                      <a:endParaRPr lang="zh-CN" altLang="en-US" sz="2800" dirty="0"/>
                    </a:p>
                  </a:txBody>
                  <a:tcPr/>
                </a:tc>
                <a:tc>
                  <a:txBody>
                    <a:bodyPr/>
                    <a:lstStyle/>
                    <a:p>
                      <a:pPr algn="ctr"/>
                      <a:r>
                        <a:rPr lang="en-US" altLang="zh-CN" sz="2800" dirty="0"/>
                        <a:t>ethanol</a:t>
                      </a:r>
                      <a:endParaRPr lang="zh-CN" altLang="en-US" sz="2800" dirty="0"/>
                    </a:p>
                  </a:txBody>
                  <a:tcPr/>
                </a:tc>
                <a:tc>
                  <a:txBody>
                    <a:bodyPr/>
                    <a:lstStyle/>
                    <a:p>
                      <a:pPr algn="ctr"/>
                      <a:r>
                        <a:rPr lang="en-US" altLang="zh-CN" sz="2800" dirty="0"/>
                        <a:t>15.3</a:t>
                      </a:r>
                      <a:endParaRPr lang="zh-CN" altLang="en-US" sz="2800" dirty="0"/>
                    </a:p>
                  </a:txBody>
                  <a:tcPr/>
                </a:tc>
                <a:extLst>
                  <a:ext uri="{0D108BD9-81ED-4DB2-BD59-A6C34878D82A}">
                    <a16:rowId xmlns:a16="http://schemas.microsoft.com/office/drawing/2014/main" val="10003"/>
                  </a:ext>
                </a:extLst>
              </a:tr>
              <a:tr h="370840">
                <a:tc>
                  <a:txBody>
                    <a:bodyPr/>
                    <a:lstStyle/>
                    <a:p>
                      <a:pPr algn="ctr"/>
                      <a:r>
                        <a:rPr lang="zh-CN" altLang="en-US" sz="2800" dirty="0"/>
                        <a:t>碳酸乙撑酯</a:t>
                      </a:r>
                    </a:p>
                  </a:txBody>
                  <a:tcPr/>
                </a:tc>
                <a:tc>
                  <a:txBody>
                    <a:bodyPr/>
                    <a:lstStyle/>
                    <a:p>
                      <a:pPr algn="ctr"/>
                      <a:r>
                        <a:rPr lang="en-US" altLang="zh-CN" sz="2800" dirty="0"/>
                        <a:t>4.74</a:t>
                      </a:r>
                      <a:endParaRPr lang="zh-CN" altLang="en-US" sz="2800" dirty="0"/>
                    </a:p>
                  </a:txBody>
                  <a:tcPr/>
                </a:tc>
                <a:tc>
                  <a:txBody>
                    <a:bodyPr/>
                    <a:lstStyle/>
                    <a:p>
                      <a:pPr algn="ctr"/>
                      <a:r>
                        <a:rPr lang="en-US" altLang="zh-CN" sz="2800" dirty="0"/>
                        <a:t>FeCl</a:t>
                      </a:r>
                      <a:r>
                        <a:rPr lang="en-US" altLang="zh-CN" sz="2800" baseline="-25000" dirty="0"/>
                        <a:t>3</a:t>
                      </a:r>
                      <a:r>
                        <a:rPr lang="en-US" altLang="zh-CN" sz="2800" dirty="0"/>
                        <a:t>(60</a:t>
                      </a:r>
                      <a:r>
                        <a:rPr lang="zh-CN" altLang="en-US" sz="2800" dirty="0"/>
                        <a:t>℃</a:t>
                      </a:r>
                      <a:r>
                        <a:rPr lang="en-US" altLang="zh-CN" sz="2800" dirty="0"/>
                        <a:t>)</a:t>
                      </a:r>
                      <a:endParaRPr lang="zh-CN" altLang="en-US" sz="2800" dirty="0"/>
                    </a:p>
                  </a:txBody>
                  <a:tcPr/>
                </a:tc>
                <a:tc>
                  <a:txBody>
                    <a:bodyPr/>
                    <a:lstStyle/>
                    <a:p>
                      <a:pPr algn="ctr"/>
                      <a:r>
                        <a:rPr lang="en-US" altLang="zh-CN" sz="2800" dirty="0"/>
                        <a:t>536</a:t>
                      </a:r>
                      <a:endParaRPr lang="zh-CN" altLang="en-US" sz="2800" dirty="0"/>
                    </a:p>
                  </a:txBody>
                  <a:tcPr/>
                </a:tc>
                <a:extLst>
                  <a:ext uri="{0D108BD9-81ED-4DB2-BD59-A6C34878D82A}">
                    <a16:rowId xmlns:a16="http://schemas.microsoft.com/office/drawing/2014/main" val="10004"/>
                  </a:ext>
                </a:extLst>
              </a:tr>
              <a:tr h="370840">
                <a:tc>
                  <a:txBody>
                    <a:bodyPr/>
                    <a:lstStyle/>
                    <a:p>
                      <a:pPr algn="ctr"/>
                      <a:r>
                        <a:rPr lang="en-US" altLang="zh-CN" sz="2800" dirty="0"/>
                        <a:t>60%ZnCl</a:t>
                      </a:r>
                      <a:r>
                        <a:rPr lang="en-US" altLang="zh-CN" sz="2800" baseline="-25000" dirty="0"/>
                        <a:t>2</a:t>
                      </a:r>
                      <a:r>
                        <a:rPr lang="zh-CN" altLang="en-US" sz="2800" dirty="0"/>
                        <a:t>溶液</a:t>
                      </a:r>
                    </a:p>
                  </a:txBody>
                  <a:tcPr/>
                </a:tc>
                <a:tc>
                  <a:txBody>
                    <a:bodyPr/>
                    <a:lstStyle/>
                    <a:p>
                      <a:pPr algn="ctr"/>
                      <a:r>
                        <a:rPr lang="en-US" altLang="zh-CN" sz="2800" dirty="0"/>
                        <a:t>6.0</a:t>
                      </a:r>
                      <a:endParaRPr lang="zh-CN" altLang="en-US" sz="2800" dirty="0"/>
                    </a:p>
                  </a:txBody>
                  <a:tcPr/>
                </a:tc>
                <a:tc>
                  <a:txBody>
                    <a:bodyPr/>
                    <a:lstStyle/>
                    <a:p>
                      <a:pPr algn="ctr"/>
                      <a:endParaRPr lang="zh-CN" altLang="en-US" sz="2800" dirty="0"/>
                    </a:p>
                  </a:txBody>
                  <a:tcPr/>
                </a:tc>
                <a:tc>
                  <a:txBody>
                    <a:bodyPr/>
                    <a:lstStyle/>
                    <a:p>
                      <a:pPr algn="ctr"/>
                      <a:endParaRPr lang="zh-CN" altLang="en-US" sz="2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605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）溶剂对分子量的影响</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0"/>
              </a:spcBef>
              <a:spcAft>
                <a:spcPts val="1200"/>
              </a:spcAft>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b="1" dirty="0">
                <a:solidFill>
                  <a:schemeClr val="tx1"/>
                </a:solidFill>
                <a:latin typeface="楷体" panose="02010609060101010101" pitchFamily="49" charset="-122"/>
                <a:ea typeface="楷体" panose="02010609060101010101" pitchFamily="49" charset="-122"/>
              </a:rPr>
              <a:t>取决于溶剂的分子结构（活泼氢或卤原子）并且因单体的不同而变化。一般说来</a:t>
            </a:r>
            <a:r>
              <a:rPr lang="zh-CN" altLang="en-US" sz="2800" b="1" dirty="0">
                <a:solidFill>
                  <a:srgbClr val="FF0000"/>
                </a:solidFill>
                <a:latin typeface="楷体" panose="02010609060101010101" pitchFamily="49" charset="-122"/>
                <a:ea typeface="楷体" panose="02010609060101010101" pitchFamily="49" charset="-122"/>
              </a:rPr>
              <a:t>链转移常数</a:t>
            </a:r>
            <a:r>
              <a:rPr lang="zh-CN" altLang="en-US" sz="2800" b="1" dirty="0">
                <a:solidFill>
                  <a:schemeClr val="tx1"/>
                </a:solidFill>
                <a:latin typeface="楷体" panose="02010609060101010101" pitchFamily="49" charset="-122"/>
                <a:ea typeface="楷体" panose="02010609060101010101" pitchFamily="49" charset="-122"/>
              </a:rPr>
              <a:t>随温度的升高而加大。</a:t>
            </a:r>
          </a:p>
        </p:txBody>
      </p:sp>
      <p:pic>
        <p:nvPicPr>
          <p:cNvPr id="2" name="图片 1"/>
          <p:cNvPicPr>
            <a:picLocks noChangeAspect="1"/>
          </p:cNvPicPr>
          <p:nvPr/>
        </p:nvPicPr>
        <p:blipFill>
          <a:blip r:embed="rId2"/>
          <a:stretch>
            <a:fillRect/>
          </a:stretch>
        </p:blipFill>
        <p:spPr>
          <a:xfrm>
            <a:off x="1115616" y="2496891"/>
            <a:ext cx="7692538" cy="3092349"/>
          </a:xfrm>
          <a:prstGeom prst="rect">
            <a:avLst/>
          </a:prstGeom>
        </p:spPr>
      </p:pic>
    </p:spTree>
    <p:extLst>
      <p:ext uri="{BB962C8B-B14F-4D97-AF65-F5344CB8AC3E}">
        <p14:creationId xmlns:p14="http://schemas.microsoft.com/office/powerpoint/2010/main" val="201084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溶剂对聚合物结构的影响</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溶剂能一定程度上控制聚合物的分子量及增长着链分子的分散状态和构型。</a:t>
            </a:r>
          </a:p>
          <a:p>
            <a:pPr indent="457200">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溶液聚合反应中，由于溶剂的</a:t>
            </a:r>
            <a:r>
              <a:rPr lang="zh-CN" altLang="en-US" sz="2800" dirty="0">
                <a:solidFill>
                  <a:srgbClr val="FF0000"/>
                </a:solidFill>
                <a:latin typeface="楷体" panose="02010609060101010101" pitchFamily="49" charset="-122"/>
                <a:ea typeface="楷体" panose="02010609060101010101" pitchFamily="49" charset="-122"/>
              </a:rPr>
              <a:t>链转移作用</a:t>
            </a:r>
            <a:r>
              <a:rPr lang="zh-CN" altLang="en-US" sz="2800" dirty="0">
                <a:solidFill>
                  <a:schemeClr val="tx1"/>
                </a:solidFill>
                <a:latin typeface="楷体" panose="02010609060101010101" pitchFamily="49" charset="-122"/>
                <a:ea typeface="楷体" panose="02010609060101010101" pitchFamily="49" charset="-122"/>
              </a:rPr>
              <a:t>，聚合物的分子量较低；</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当使用</a:t>
            </a:r>
            <a:r>
              <a:rPr lang="zh-CN" altLang="en-US" sz="2800" dirty="0">
                <a:solidFill>
                  <a:srgbClr val="FF0000"/>
                </a:solidFill>
                <a:latin typeface="楷体" panose="02010609060101010101" pitchFamily="49" charset="-122"/>
                <a:ea typeface="楷体" panose="02010609060101010101" pitchFamily="49" charset="-122"/>
              </a:rPr>
              <a:t>不良溶剂</a:t>
            </a:r>
            <a:r>
              <a:rPr lang="zh-CN" altLang="en-US" sz="2800" dirty="0">
                <a:solidFill>
                  <a:schemeClr val="tx1"/>
                </a:solidFill>
                <a:latin typeface="楷体" panose="02010609060101010101" pitchFamily="49" charset="-122"/>
                <a:ea typeface="楷体" panose="02010609060101010101" pitchFamily="49" charset="-122"/>
              </a:rPr>
              <a:t>时，聚合物的分子呈卷曲状成球形构型，在高浓度下，不良溶剂会引起聚合物沉淀而成溶胀状态析出，此时自由基相互接触机会减少，但单体能扩散到增长着的链段中去进行聚合，使得聚合物分子量增加；</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这</a:t>
            </a:r>
            <a:r>
              <a:rPr lang="zh-CN" altLang="en-US" sz="2800" dirty="0">
                <a:solidFill>
                  <a:srgbClr val="FF0000"/>
                </a:solidFill>
                <a:latin typeface="楷体" panose="02010609060101010101" pitchFamily="49" charset="-122"/>
                <a:ea typeface="楷体" panose="02010609060101010101" pitchFamily="49" charset="-122"/>
              </a:rPr>
              <a:t>两者</a:t>
            </a:r>
            <a:r>
              <a:rPr lang="zh-CN" altLang="en-US" sz="2800" dirty="0">
                <a:solidFill>
                  <a:schemeClr val="tx1"/>
                </a:solidFill>
                <a:latin typeface="楷体" panose="02010609060101010101" pitchFamily="49" charset="-122"/>
                <a:ea typeface="楷体" panose="02010609060101010101" pitchFamily="49" charset="-122"/>
              </a:rPr>
              <a:t>作用正好相反，但常常是同时发生的。</a:t>
            </a:r>
          </a:p>
        </p:txBody>
      </p:sp>
    </p:spTree>
    <p:extLst>
      <p:ext uri="{BB962C8B-B14F-4D97-AF65-F5344CB8AC3E}">
        <p14:creationId xmlns:p14="http://schemas.microsoft.com/office/powerpoint/2010/main" val="256302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溶剂对聚合物结构的影响</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993203" y="1268760"/>
            <a:ext cx="7445625" cy="1584176"/>
          </a:xfrm>
          <a:prstGeom prst="rect">
            <a:avLst/>
          </a:prstGeom>
        </p:spPr>
      </p:pic>
      <p:pic>
        <p:nvPicPr>
          <p:cNvPr id="6" name="图片 5"/>
          <p:cNvPicPr>
            <a:picLocks noChangeAspect="1"/>
          </p:cNvPicPr>
          <p:nvPr/>
        </p:nvPicPr>
        <p:blipFill>
          <a:blip r:embed="rId3"/>
          <a:stretch>
            <a:fillRect/>
          </a:stretch>
        </p:blipFill>
        <p:spPr>
          <a:xfrm>
            <a:off x="988848" y="3284984"/>
            <a:ext cx="7420252" cy="1584176"/>
          </a:xfrm>
          <a:prstGeom prst="rect">
            <a:avLst/>
          </a:prstGeom>
        </p:spPr>
      </p:pic>
    </p:spTree>
    <p:extLst>
      <p:ext uri="{BB962C8B-B14F-4D97-AF65-F5344CB8AC3E}">
        <p14:creationId xmlns:p14="http://schemas.microsoft.com/office/powerpoint/2010/main" val="2468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溶剂对聚合物结构的影响</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2123728" y="826203"/>
            <a:ext cx="5400600" cy="5663332"/>
          </a:xfrm>
          <a:prstGeom prst="rect">
            <a:avLst/>
          </a:prstGeom>
        </p:spPr>
      </p:pic>
    </p:spTree>
    <p:extLst>
      <p:ext uri="{BB962C8B-B14F-4D97-AF65-F5344CB8AC3E}">
        <p14:creationId xmlns:p14="http://schemas.microsoft.com/office/powerpoint/2010/main" val="293150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7743" t="14416" r="15723" b="11288"/>
          <a:stretch/>
        </p:blipFill>
        <p:spPr>
          <a:xfrm>
            <a:off x="1691680" y="764927"/>
            <a:ext cx="5184576" cy="5789443"/>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溶剂对聚合物结构的影响</a:t>
            </a:r>
          </a:p>
        </p:txBody>
      </p:sp>
      <p:sp>
        <p:nvSpPr>
          <p:cNvPr id="3" name="圆角矩形 2"/>
          <p:cNvSpPr/>
          <p:nvPr/>
        </p:nvSpPr>
        <p:spPr>
          <a:xfrm>
            <a:off x="2051720" y="3284984"/>
            <a:ext cx="3024336" cy="15841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0000FF"/>
                </a:solidFill>
                <a:latin typeface="华文行楷" panose="02010800040101010101" pitchFamily="2" charset="-122"/>
                <a:ea typeface="华文行楷" panose="02010800040101010101" pitchFamily="2" charset="-122"/>
              </a:rPr>
              <a:t>溶剂影响支化度？</a:t>
            </a:r>
          </a:p>
        </p:txBody>
      </p:sp>
    </p:spTree>
    <p:extLst>
      <p:ext uri="{BB962C8B-B14F-4D97-AF65-F5344CB8AC3E}">
        <p14:creationId xmlns:p14="http://schemas.microsoft.com/office/powerpoint/2010/main" val="2374651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溶剂对聚合物结构的影响</a:t>
            </a:r>
          </a:p>
        </p:txBody>
      </p:sp>
      <p:sp>
        <p:nvSpPr>
          <p:cNvPr id="9" name="对角圆角矩形 8"/>
          <p:cNvSpPr/>
          <p:nvPr/>
        </p:nvSpPr>
        <p:spPr>
          <a:xfrm>
            <a:off x="683568" y="836712"/>
            <a:ext cx="8064896" cy="42484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lnSpc>
                <a:spcPct val="150000"/>
              </a:lnSpc>
              <a:spcBef>
                <a:spcPts val="600"/>
              </a:spcBef>
              <a:buClr>
                <a:srgbClr val="002060"/>
              </a:buClr>
            </a:pPr>
            <a:r>
              <a:rPr lang="zh-CN" altLang="en-US" sz="2800" b="1" dirty="0">
                <a:solidFill>
                  <a:srgbClr val="FF0000"/>
                </a:solidFill>
                <a:latin typeface="楷体" panose="02010609060101010101" pitchFamily="49" charset="-122"/>
                <a:ea typeface="楷体" panose="02010609060101010101" pitchFamily="49" charset="-122"/>
              </a:rPr>
              <a:t>有溶剂存在</a:t>
            </a:r>
            <a:r>
              <a:rPr lang="zh-CN" altLang="en-US" sz="2800" b="1" dirty="0">
                <a:solidFill>
                  <a:schemeClr val="tx1"/>
                </a:solidFill>
                <a:latin typeface="楷体" panose="02010609060101010101" pitchFamily="49" charset="-122"/>
                <a:ea typeface="楷体" panose="02010609060101010101" pitchFamily="49" charset="-122"/>
              </a:rPr>
              <a:t>，可降低向大分子进行链转移的机会，大分子的支链</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chemeClr val="tx1"/>
                </a:solidFill>
                <a:latin typeface="楷体" panose="02010609060101010101" pitchFamily="49" charset="-122"/>
                <a:ea typeface="楷体" panose="02010609060101010101" pitchFamily="49" charset="-122"/>
              </a:rPr>
              <a:t>，支化度</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indent="457200">
              <a:lnSpc>
                <a:spcPct val="150000"/>
              </a:lnSpc>
              <a:spcBef>
                <a:spcPts val="600"/>
              </a:spcBef>
              <a:buClr>
                <a:srgbClr val="002060"/>
              </a:buClr>
            </a:pPr>
            <a:r>
              <a:rPr lang="zh-CN" altLang="en-US" sz="2800" b="1" dirty="0">
                <a:solidFill>
                  <a:srgbClr val="FF0000"/>
                </a:solidFill>
                <a:latin typeface="楷体" panose="02010609060101010101" pitchFamily="49" charset="-122"/>
                <a:ea typeface="楷体" panose="02010609060101010101" pitchFamily="49" charset="-122"/>
              </a:rPr>
              <a:t>在无溶剂存在</a:t>
            </a:r>
            <a:r>
              <a:rPr lang="zh-CN" altLang="en-US" sz="2800" b="1" dirty="0">
                <a:solidFill>
                  <a:schemeClr val="tx1"/>
                </a:solidFill>
                <a:latin typeface="楷体" panose="02010609060101010101" pitchFamily="49" charset="-122"/>
                <a:ea typeface="楷体" panose="02010609060101010101" pitchFamily="49" charset="-122"/>
              </a:rPr>
              <a:t>的自由基聚合反应中，随着转化率增高和聚合物浓度的增大，自由基向已生成的大分子链进行链转移的机率增多，因此产生支链结构。</a:t>
            </a:r>
          </a:p>
        </p:txBody>
      </p:sp>
    </p:spTree>
    <p:extLst>
      <p:ext uri="{BB962C8B-B14F-4D97-AF65-F5344CB8AC3E}">
        <p14:creationId xmlns:p14="http://schemas.microsoft.com/office/powerpoint/2010/main" val="355890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1666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丙烯腈的溶液聚合（均相）</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spcAft>
                <a:spcPts val="12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聚丙烯腈纤维，商品名称腈纶纤维，是三大合成纤维之一。一般是</a:t>
            </a:r>
            <a:r>
              <a:rPr lang="zh-CN" altLang="en-US" sz="2800" b="1" dirty="0">
                <a:solidFill>
                  <a:srgbClr val="FF0000"/>
                </a:solidFill>
                <a:latin typeface="楷体" panose="02010609060101010101" pitchFamily="49" charset="-122"/>
                <a:ea typeface="楷体" panose="02010609060101010101" pitchFamily="49" charset="-122"/>
              </a:rPr>
              <a:t>以丙烯腈为主要单体</a:t>
            </a:r>
            <a:r>
              <a:rPr lang="zh-CN" altLang="en-US" sz="2800" b="1" dirty="0">
                <a:solidFill>
                  <a:schemeClr val="tx1"/>
                </a:solidFill>
                <a:latin typeface="楷体" panose="02010609060101010101" pitchFamily="49" charset="-122"/>
                <a:ea typeface="楷体" panose="02010609060101010101" pitchFamily="49" charset="-122"/>
              </a:rPr>
              <a:t>（含量大于</a:t>
            </a:r>
            <a:r>
              <a:rPr lang="en-US" altLang="zh-CN" sz="2800" b="1" dirty="0">
                <a:solidFill>
                  <a:schemeClr val="tx1"/>
                </a:solidFill>
                <a:latin typeface="楷体" panose="02010609060101010101" pitchFamily="49" charset="-122"/>
                <a:ea typeface="楷体" panose="02010609060101010101" pitchFamily="49" charset="-122"/>
              </a:rPr>
              <a:t>85%</a:t>
            </a:r>
            <a:r>
              <a:rPr lang="zh-CN" altLang="en-US" sz="2800" b="1" dirty="0">
                <a:solidFill>
                  <a:schemeClr val="tx1"/>
                </a:solidFill>
                <a:latin typeface="楷体" panose="02010609060101010101" pitchFamily="49" charset="-122"/>
                <a:ea typeface="楷体" panose="02010609060101010101" pitchFamily="49" charset="-122"/>
              </a:rPr>
              <a:t>）与少量其他单体</a:t>
            </a:r>
            <a:r>
              <a:rPr lang="zh-CN" altLang="en-US" sz="2800" b="1" dirty="0">
                <a:solidFill>
                  <a:srgbClr val="FF0000"/>
                </a:solidFill>
                <a:latin typeface="楷体" panose="02010609060101010101" pitchFamily="49" charset="-122"/>
                <a:ea typeface="楷体" panose="02010609060101010101" pitchFamily="49" charset="-122"/>
              </a:rPr>
              <a:t>共聚</a:t>
            </a:r>
            <a:r>
              <a:rPr lang="zh-CN" altLang="en-US" sz="2800" b="1" dirty="0">
                <a:solidFill>
                  <a:schemeClr val="tx1"/>
                </a:solidFill>
                <a:latin typeface="楷体" panose="02010609060101010101" pitchFamily="49" charset="-122"/>
                <a:ea typeface="楷体" panose="02010609060101010101" pitchFamily="49" charset="-122"/>
              </a:rPr>
              <a:t>而得的。由于在外观、手感、弹性、保暖性等方面类似羊毛，所以有“合成羊毛”之称。用途广泛，原料丰富，发展速度很快。</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spcAft>
                <a:spcPts val="12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现今已是合成纤维中的第三位，产量仅次于涤纶与尼龙。</a:t>
            </a:r>
          </a:p>
        </p:txBody>
      </p:sp>
      <p:sp>
        <p:nvSpPr>
          <p:cNvPr id="2" name="流程图: 可选过程 1"/>
          <p:cNvSpPr/>
          <p:nvPr/>
        </p:nvSpPr>
        <p:spPr>
          <a:xfrm>
            <a:off x="1187624" y="1052736"/>
            <a:ext cx="1584176" cy="792088"/>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200">
                <a:latin typeface="楷体" panose="02010609060101010101" pitchFamily="49" charset="-122"/>
                <a:ea typeface="楷体" panose="02010609060101010101" pitchFamily="49" charset="-122"/>
              </a:rPr>
              <a:t>概 况</a:t>
            </a:r>
          </a:p>
        </p:txBody>
      </p:sp>
    </p:spTree>
    <p:extLst>
      <p:ext uri="{BB962C8B-B14F-4D97-AF65-F5344CB8AC3E}">
        <p14:creationId xmlns:p14="http://schemas.microsoft.com/office/powerpoint/2010/main" val="278337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 </a:t>
            </a:r>
            <a:r>
              <a:rPr lang="en-US" altLang="zh-CN" sz="2800" dirty="0">
                <a:latin typeface="楷体" panose="02010609060101010101" pitchFamily="49" charset="-122"/>
                <a:ea typeface="楷体" panose="02010609060101010101" pitchFamily="49" charset="-122"/>
                <a:cs typeface="Arial" panose="020B0604020202020204" pitchFamily="34" charset="0"/>
              </a:rPr>
              <a:t>PAN</a:t>
            </a:r>
            <a:r>
              <a:rPr lang="zh-CN" altLang="en-US" sz="2800" dirty="0">
                <a:latin typeface="楷体" panose="02010609060101010101" pitchFamily="49" charset="-122"/>
                <a:ea typeface="楷体" panose="02010609060101010101" pitchFamily="49" charset="-122"/>
                <a:cs typeface="Arial" panose="020B0604020202020204" pitchFamily="34" charset="0"/>
              </a:rPr>
              <a:t>结构</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PAN</a:t>
            </a:r>
            <a:r>
              <a:rPr lang="zh-CN" altLang="en-US" sz="2800" b="1" dirty="0">
                <a:solidFill>
                  <a:schemeClr val="tx1"/>
                </a:solidFill>
                <a:latin typeface="楷体" panose="02010609060101010101" pitchFamily="49" charset="-122"/>
                <a:ea typeface="楷体" panose="02010609060101010101" pitchFamily="49" charset="-122"/>
              </a:rPr>
              <a:t>为白色粉末状物质，相对密度为</a:t>
            </a:r>
            <a:r>
              <a:rPr lang="en-US" altLang="zh-CN" sz="2800" b="1" dirty="0">
                <a:solidFill>
                  <a:schemeClr val="tx1"/>
                </a:solidFill>
                <a:latin typeface="楷体" panose="02010609060101010101" pitchFamily="49" charset="-122"/>
                <a:ea typeface="楷体" panose="02010609060101010101" pitchFamily="49" charset="-122"/>
              </a:rPr>
              <a:t>1.14</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1.15</a:t>
            </a:r>
            <a:r>
              <a:rPr lang="zh-CN" altLang="en-US" sz="2800" b="1" dirty="0">
                <a:solidFill>
                  <a:schemeClr val="tx1"/>
                </a:solidFill>
                <a:latin typeface="楷体" panose="02010609060101010101" pitchFamily="49" charset="-122"/>
                <a:ea typeface="楷体" panose="02010609060101010101" pitchFamily="49" charset="-122"/>
              </a:rPr>
              <a:t>。由于聚丙烯腈大分子中含有负电性的氰基（－</a:t>
            </a:r>
            <a:r>
              <a:rPr lang="en-US" altLang="zh-CN" sz="2800" b="1" dirty="0">
                <a:solidFill>
                  <a:schemeClr val="tx1"/>
                </a:solidFill>
                <a:latin typeface="楷体" panose="02010609060101010101" pitchFamily="49" charset="-122"/>
                <a:ea typeface="楷体" panose="02010609060101010101" pitchFamily="49" charset="-122"/>
              </a:rPr>
              <a:t>CN</a:t>
            </a:r>
            <a:r>
              <a:rPr lang="zh-CN" altLang="en-US" sz="2800" b="1" dirty="0">
                <a:solidFill>
                  <a:schemeClr val="tx1"/>
                </a:solidFill>
                <a:latin typeface="楷体" panose="02010609060101010101" pitchFamily="49" charset="-122"/>
                <a:ea typeface="楷体" panose="02010609060101010101" pitchFamily="49" charset="-122"/>
              </a:rPr>
              <a:t>），它能与</a:t>
            </a:r>
            <a:r>
              <a:rPr lang="en-US" altLang="zh-CN" sz="2800" b="1" dirty="0">
                <a:solidFill>
                  <a:schemeClr val="tx1"/>
                </a:solidFill>
                <a:latin typeface="楷体" panose="02010609060101010101" pitchFamily="49" charset="-122"/>
                <a:ea typeface="楷体" panose="02010609060101010101" pitchFamily="49" charset="-122"/>
              </a:rPr>
              <a:t>α-</a:t>
            </a:r>
            <a:r>
              <a:rPr lang="zh-CN" altLang="en-US" sz="2800" b="1" dirty="0">
                <a:solidFill>
                  <a:schemeClr val="tx1"/>
                </a:solidFill>
                <a:latin typeface="楷体" panose="02010609060101010101" pitchFamily="49" charset="-122"/>
                <a:ea typeface="楷体" panose="02010609060101010101" pitchFamily="49" charset="-122"/>
              </a:rPr>
              <a:t>碳原子上的</a:t>
            </a:r>
            <a:r>
              <a:rPr lang="en-US" altLang="zh-CN" sz="2800" b="1" dirty="0">
                <a:solidFill>
                  <a:schemeClr val="tx1"/>
                </a:solidFill>
                <a:latin typeface="楷体" panose="02010609060101010101" pitchFamily="49" charset="-122"/>
                <a:ea typeface="楷体" panose="02010609060101010101" pitchFamily="49" charset="-122"/>
              </a:rPr>
              <a:t>H</a:t>
            </a:r>
            <a:r>
              <a:rPr lang="zh-CN" altLang="en-US" sz="2800" b="1" dirty="0">
                <a:solidFill>
                  <a:schemeClr val="tx1"/>
                </a:solidFill>
                <a:latin typeface="楷体" panose="02010609060101010101" pitchFamily="49" charset="-122"/>
                <a:ea typeface="楷体" panose="02010609060101010101" pitchFamily="49" charset="-122"/>
              </a:rPr>
              <a:t>原子成型牢固的氢键。</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PAN</a:t>
            </a:r>
            <a:r>
              <a:rPr lang="zh-CN" altLang="en-US" sz="2800" b="1" dirty="0">
                <a:solidFill>
                  <a:schemeClr val="tx1"/>
                </a:solidFill>
                <a:latin typeface="楷体" panose="02010609060101010101" pitchFamily="49" charset="-122"/>
                <a:ea typeface="楷体" panose="02010609060101010101" pitchFamily="49" charset="-122"/>
              </a:rPr>
              <a:t>不溶于一般的溶剂，并具有很高的软化点，其理论熔点（</a:t>
            </a:r>
            <a:r>
              <a:rPr lang="en-US" altLang="zh-CN" sz="2800" b="1" dirty="0">
                <a:solidFill>
                  <a:schemeClr val="tx1"/>
                </a:solidFill>
                <a:latin typeface="楷体" panose="02010609060101010101" pitchFamily="49" charset="-122"/>
                <a:ea typeface="楷体" panose="02010609060101010101" pitchFamily="49" charset="-122"/>
              </a:rPr>
              <a:t>267℃</a:t>
            </a:r>
            <a:r>
              <a:rPr lang="zh-CN" altLang="en-US" sz="2800" b="1" dirty="0">
                <a:solidFill>
                  <a:schemeClr val="tx1"/>
                </a:solidFill>
                <a:latin typeface="楷体" panose="02010609060101010101" pitchFamily="49" charset="-122"/>
                <a:ea typeface="楷体" panose="02010609060101010101" pitchFamily="49" charset="-122"/>
              </a:rPr>
              <a:t>）超过分解温度</a:t>
            </a:r>
            <a:r>
              <a:rPr lang="en-US" altLang="zh-CN" sz="2800" b="1" dirty="0">
                <a:solidFill>
                  <a:schemeClr val="tx1"/>
                </a:solidFill>
                <a:latin typeface="楷体" panose="02010609060101010101" pitchFamily="49" charset="-122"/>
                <a:ea typeface="楷体" panose="02010609060101010101" pitchFamily="49" charset="-122"/>
              </a:rPr>
              <a:t>230℃</a:t>
            </a:r>
            <a:r>
              <a:rPr lang="zh-CN" altLang="en-US" sz="2800" b="1" dirty="0">
                <a:solidFill>
                  <a:schemeClr val="tx1"/>
                </a:solidFill>
                <a:latin typeface="楷体" panose="02010609060101010101" pitchFamily="49" charset="-122"/>
                <a:ea typeface="楷体" panose="02010609060101010101" pitchFamily="49" charset="-122"/>
              </a:rPr>
              <a:t>。所以</a:t>
            </a:r>
            <a:r>
              <a:rPr lang="en-US" altLang="zh-CN" sz="2800" b="1" dirty="0">
                <a:solidFill>
                  <a:schemeClr val="tx1"/>
                </a:solidFill>
                <a:latin typeface="楷体" panose="02010609060101010101" pitchFamily="49" charset="-122"/>
                <a:ea typeface="楷体" panose="02010609060101010101" pitchFamily="49" charset="-122"/>
              </a:rPr>
              <a:t>PAN</a:t>
            </a:r>
            <a:r>
              <a:rPr lang="zh-CN" altLang="en-US" sz="2800" b="1" dirty="0">
                <a:solidFill>
                  <a:schemeClr val="tx1"/>
                </a:solidFill>
                <a:latin typeface="楷体" panose="02010609060101010101" pitchFamily="49" charset="-122"/>
                <a:ea typeface="楷体" panose="02010609060101010101" pitchFamily="49" charset="-122"/>
              </a:rPr>
              <a:t>不能用熔融纺丝法纺丝。</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工业上采用的是强极性溶剂或浓无机盐溶液，如二甲基甲酰胺、二甲亚砜、二乙基乙酰胺、</a:t>
            </a:r>
            <a:r>
              <a:rPr lang="en-US" altLang="zh-CN" sz="2800" b="1" dirty="0">
                <a:solidFill>
                  <a:schemeClr val="tx1"/>
                </a:solidFill>
                <a:latin typeface="楷体" panose="02010609060101010101" pitchFamily="49" charset="-122"/>
                <a:ea typeface="楷体" panose="02010609060101010101" pitchFamily="49" charset="-122"/>
              </a:rPr>
              <a:t>51.7%NaSCN</a:t>
            </a:r>
            <a:r>
              <a:rPr lang="zh-CN" altLang="en-US" sz="2800" b="1" dirty="0">
                <a:solidFill>
                  <a:schemeClr val="tx1"/>
                </a:solidFill>
                <a:latin typeface="楷体" panose="02010609060101010101" pitchFamily="49" charset="-122"/>
                <a:ea typeface="楷体" panose="02010609060101010101" pitchFamily="49" charset="-122"/>
              </a:rPr>
              <a:t>水溶液、</a:t>
            </a:r>
            <a:r>
              <a:rPr lang="en-US" altLang="zh-CN" sz="2800" b="1" dirty="0">
                <a:solidFill>
                  <a:schemeClr val="tx1"/>
                </a:solidFill>
                <a:latin typeface="楷体" panose="02010609060101010101" pitchFamily="49" charset="-122"/>
                <a:ea typeface="楷体" panose="02010609060101010101" pitchFamily="49" charset="-122"/>
              </a:rPr>
              <a:t>60%ZnCl</a:t>
            </a:r>
            <a:r>
              <a:rPr lang="en-US" altLang="zh-CN" sz="2800" b="1" baseline="-25000" dirty="0">
                <a:solidFill>
                  <a:schemeClr val="tx1"/>
                </a:solidFill>
                <a:latin typeface="楷体" panose="02010609060101010101" pitchFamily="49" charset="-122"/>
                <a:ea typeface="楷体" panose="02010609060101010101" pitchFamily="49" charset="-122"/>
              </a:rPr>
              <a:t>2</a:t>
            </a:r>
            <a:r>
              <a:rPr lang="zh-CN" altLang="en-US" sz="2800" b="1" dirty="0">
                <a:solidFill>
                  <a:schemeClr val="tx1"/>
                </a:solidFill>
                <a:latin typeface="楷体" panose="02010609060101010101" pitchFamily="49" charset="-122"/>
                <a:ea typeface="楷体" panose="02010609060101010101" pitchFamily="49" charset="-122"/>
              </a:rPr>
              <a:t>等。</a:t>
            </a:r>
          </a:p>
        </p:txBody>
      </p:sp>
    </p:spTree>
    <p:extLst>
      <p:ext uri="{BB962C8B-B14F-4D97-AF65-F5344CB8AC3E}">
        <p14:creationId xmlns:p14="http://schemas.microsoft.com/office/powerpoint/2010/main" val="171152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(2)PAN</a:t>
            </a:r>
            <a:r>
              <a:rPr lang="zh-CN" altLang="en-US" sz="2800" dirty="0">
                <a:latin typeface="楷体" panose="02010609060101010101" pitchFamily="49" charset="-122"/>
                <a:ea typeface="楷体" panose="02010609060101010101" pitchFamily="49" charset="-122"/>
                <a:cs typeface="Arial" panose="020B0604020202020204" pitchFamily="34" charset="0"/>
              </a:rPr>
              <a:t>特性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由于</a:t>
            </a:r>
            <a:r>
              <a:rPr lang="en-US" altLang="zh-CN" sz="3200" b="1" dirty="0">
                <a:solidFill>
                  <a:schemeClr val="tx1"/>
                </a:solidFill>
                <a:latin typeface="楷体" panose="02010609060101010101" pitchFamily="49" charset="-122"/>
                <a:ea typeface="楷体" panose="02010609060101010101" pitchFamily="49" charset="-122"/>
              </a:rPr>
              <a:t>PAN</a:t>
            </a:r>
            <a:r>
              <a:rPr lang="zh-CN" altLang="en-US" sz="3200" b="1" dirty="0">
                <a:solidFill>
                  <a:schemeClr val="tx1"/>
                </a:solidFill>
                <a:latin typeface="楷体" panose="02010609060101010101" pitchFamily="49" charset="-122"/>
                <a:ea typeface="楷体" panose="02010609060101010101" pitchFamily="49" charset="-122"/>
              </a:rPr>
              <a:t>独特的物理结构与化学结构，使它具有一些特性：</a:t>
            </a:r>
          </a:p>
          <a:p>
            <a:pPr>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 热弹性</a:t>
            </a:r>
          </a:p>
          <a:p>
            <a:pPr indent="457200">
              <a:spcBef>
                <a:spcPts val="600"/>
              </a:spcBef>
              <a:buClr>
                <a:srgbClr val="002060"/>
              </a:buClr>
            </a:pPr>
            <a:r>
              <a:rPr lang="zh-CN" altLang="en-US" sz="3200" b="1" dirty="0">
                <a:solidFill>
                  <a:schemeClr val="tx1"/>
                </a:solidFill>
                <a:latin typeface="楷体" panose="02010609060101010101" pitchFamily="49" charset="-122"/>
                <a:ea typeface="楷体" panose="02010609060101010101" pitchFamily="49" charset="-122"/>
              </a:rPr>
              <a:t>热弹性的本质上即为</a:t>
            </a:r>
            <a:r>
              <a:rPr lang="zh-CN" altLang="en-US" sz="3200" b="1" dirty="0">
                <a:solidFill>
                  <a:srgbClr val="FF0000"/>
                </a:solidFill>
                <a:latin typeface="楷体" panose="02010609060101010101" pitchFamily="49" charset="-122"/>
                <a:ea typeface="楷体" panose="02010609060101010101" pitchFamily="49" charset="-122"/>
              </a:rPr>
              <a:t>高弹形变</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楷体" panose="02010609060101010101" pitchFamily="49" charset="-122"/>
                <a:ea typeface="楷体" panose="02010609060101010101" pitchFamily="49" charset="-122"/>
              </a:rPr>
              <a:t> PAN</a:t>
            </a:r>
            <a:r>
              <a:rPr lang="zh-CN" altLang="en-US" sz="3200" b="1" dirty="0">
                <a:solidFill>
                  <a:schemeClr val="tx1"/>
                </a:solidFill>
                <a:latin typeface="楷体" panose="02010609060101010101" pitchFamily="49" charset="-122"/>
                <a:ea typeface="楷体" panose="02010609060101010101" pitchFamily="49" charset="-122"/>
              </a:rPr>
              <a:t>经二次拉伸所纺得的纤维中，非晶区中弯曲的大分子链已伸展。骤冷后，链段冻结；当温度再次升至</a:t>
            </a:r>
            <a:r>
              <a:rPr lang="en-US" altLang="zh-CN" sz="3200" b="1" dirty="0" err="1">
                <a:solidFill>
                  <a:schemeClr val="tx1"/>
                </a:solidFill>
                <a:latin typeface="楷体" panose="02010609060101010101" pitchFamily="49" charset="-122"/>
                <a:ea typeface="楷体" panose="02010609060101010101" pitchFamily="49" charset="-122"/>
              </a:rPr>
              <a:t>Tg</a:t>
            </a:r>
            <a:r>
              <a:rPr lang="zh-CN" altLang="en-US" sz="3200" b="1" dirty="0">
                <a:solidFill>
                  <a:schemeClr val="tx1"/>
                </a:solidFill>
                <a:latin typeface="楷体" panose="02010609060101010101" pitchFamily="49" charset="-122"/>
                <a:ea typeface="楷体" panose="02010609060101010101" pitchFamily="49" charset="-122"/>
              </a:rPr>
              <a:t>以上，链段运动受热而加强，大分子链恢复卷曲状态，纤维长度可大幅度回缩，这就是</a:t>
            </a:r>
            <a:r>
              <a:rPr lang="en-US" altLang="zh-CN" sz="3200" b="1" dirty="0">
                <a:solidFill>
                  <a:schemeClr val="tx1"/>
                </a:solidFill>
                <a:latin typeface="楷体" panose="02010609060101010101" pitchFamily="49" charset="-122"/>
                <a:ea typeface="楷体" panose="02010609060101010101" pitchFamily="49" charset="-122"/>
              </a:rPr>
              <a:t>PAN</a:t>
            </a:r>
            <a:r>
              <a:rPr lang="zh-CN" altLang="en-US" sz="3200" b="1" dirty="0">
                <a:solidFill>
                  <a:schemeClr val="tx1"/>
                </a:solidFill>
                <a:latin typeface="楷体" panose="02010609060101010101" pitchFamily="49" charset="-122"/>
                <a:ea typeface="楷体" panose="02010609060101010101" pitchFamily="49" charset="-122"/>
              </a:rPr>
              <a:t>所呈现的热弹性。</a:t>
            </a:r>
          </a:p>
        </p:txBody>
      </p:sp>
    </p:spTree>
    <p:extLst>
      <p:ext uri="{BB962C8B-B14F-4D97-AF65-F5344CB8AC3E}">
        <p14:creationId xmlns:p14="http://schemas.microsoft.com/office/powerpoint/2010/main" val="117680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何为溶液聚合？</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溶液聚合有何优缺点？</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溶液聚合所用溶剂有哪些？</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溶液聚合的生产过程？</a:t>
            </a:r>
          </a:p>
        </p:txBody>
      </p:sp>
    </p:spTree>
    <p:extLst>
      <p:ext uri="{BB962C8B-B14F-4D97-AF65-F5344CB8AC3E}">
        <p14:creationId xmlns:p14="http://schemas.microsoft.com/office/powerpoint/2010/main" val="81298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聚丙烯腈特性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 热弹性原因</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这与聚丙烯腈的晶体结构有关。</a:t>
            </a: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由于大分子主链上强极性侧基－</a:t>
            </a:r>
            <a:r>
              <a:rPr lang="en-US" altLang="zh-CN" sz="2800" b="1" dirty="0">
                <a:solidFill>
                  <a:schemeClr val="tx1"/>
                </a:solidFill>
                <a:latin typeface="楷体" panose="02010609060101010101" pitchFamily="49" charset="-122"/>
                <a:ea typeface="楷体" panose="02010609060101010101" pitchFamily="49" charset="-122"/>
              </a:rPr>
              <a:t>CN</a:t>
            </a:r>
            <a:r>
              <a:rPr lang="zh-CN" altLang="en-US" sz="2800" b="1" dirty="0">
                <a:solidFill>
                  <a:schemeClr val="tx1"/>
                </a:solidFill>
                <a:latin typeface="楷体" panose="02010609060101010101" pitchFamily="49" charset="-122"/>
                <a:ea typeface="楷体" panose="02010609060101010101" pitchFamily="49" charset="-122"/>
              </a:rPr>
              <a:t>的相互作用，同一大分子上的氰基因极性方向相同而排斥，相邻大分子间的氰基因极性相反而吸引，导致聚丙烯腈的螺旋结构，并不是很规则，在其局部发生曲折和扭转，所以无法整齐地堆砌成较为完整的晶体，形成准晶相结构。</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聚丙烯腈中的准晶相结构</a:t>
            </a:r>
            <a:r>
              <a:rPr lang="zh-CN" altLang="en-US" sz="2800" b="1" dirty="0">
                <a:solidFill>
                  <a:srgbClr val="FF0000"/>
                </a:solidFill>
                <a:latin typeface="楷体" panose="02010609060101010101" pitchFamily="49" charset="-122"/>
                <a:ea typeface="楷体" panose="02010609060101010101" pitchFamily="49" charset="-122"/>
              </a:rPr>
              <a:t>不是真正的结晶</a:t>
            </a:r>
            <a:r>
              <a:rPr lang="zh-CN" altLang="en-US" sz="2800" b="1" dirty="0">
                <a:solidFill>
                  <a:schemeClr val="tx1"/>
                </a:solidFill>
                <a:latin typeface="楷体" panose="02010609060101010101" pitchFamily="49" charset="-122"/>
                <a:ea typeface="楷体" panose="02010609060101010101" pitchFamily="49" charset="-122"/>
              </a:rPr>
              <a:t>，它不能阻止链段运动，所以聚丙烯腈纤维能发生热弹性回缩。（生产腈纶膨体纱就是利用聚丙烯腈的这个特性）</a:t>
            </a:r>
          </a:p>
        </p:txBody>
      </p:sp>
    </p:spTree>
    <p:extLst>
      <p:ext uri="{BB962C8B-B14F-4D97-AF65-F5344CB8AC3E}">
        <p14:creationId xmlns:p14="http://schemas.microsoft.com/office/powerpoint/2010/main" val="73296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1504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聚丙烯腈特性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 化学特性</a:t>
            </a: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聚丙烯腈大分子主链上带有的－</a:t>
            </a:r>
            <a:r>
              <a:rPr lang="en-US" altLang="zh-CN" sz="2800" b="1" dirty="0">
                <a:solidFill>
                  <a:schemeClr val="tx1"/>
                </a:solidFill>
                <a:latin typeface="楷体" panose="02010609060101010101" pitchFamily="49" charset="-122"/>
                <a:ea typeface="楷体" panose="02010609060101010101" pitchFamily="49" charset="-122"/>
              </a:rPr>
              <a:t>CN</a:t>
            </a:r>
            <a:r>
              <a:rPr lang="zh-CN" altLang="en-US" sz="2800" b="1" dirty="0">
                <a:solidFill>
                  <a:schemeClr val="tx1"/>
                </a:solidFill>
                <a:latin typeface="楷体" panose="02010609060101010101" pitchFamily="49" charset="-122"/>
                <a:ea typeface="楷体" panose="02010609060101010101" pitchFamily="49" charset="-122"/>
              </a:rPr>
              <a:t>侧基，在酸、碱作用下易发生一系列化学反应，如水解反应：</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释放出的氨能与未水解的－</a:t>
            </a:r>
            <a:r>
              <a:rPr lang="en-US" altLang="zh-CN" sz="2800" b="1" dirty="0">
                <a:solidFill>
                  <a:schemeClr val="tx1"/>
                </a:solidFill>
                <a:latin typeface="楷体" panose="02010609060101010101" pitchFamily="49" charset="-122"/>
                <a:ea typeface="楷体" panose="02010609060101010101" pitchFamily="49" charset="-122"/>
              </a:rPr>
              <a:t>CN</a:t>
            </a:r>
            <a:r>
              <a:rPr lang="zh-CN" altLang="en-US" sz="2800" b="1" dirty="0">
                <a:solidFill>
                  <a:schemeClr val="tx1"/>
                </a:solidFill>
                <a:latin typeface="楷体" panose="02010609060101010101" pitchFamily="49" charset="-122"/>
                <a:ea typeface="楷体" panose="02010609060101010101" pitchFamily="49" charset="-122"/>
              </a:rPr>
              <a:t>基反应而生成</a:t>
            </a:r>
            <a:r>
              <a:rPr lang="zh-CN" altLang="en-US" sz="2800" b="1" dirty="0">
                <a:solidFill>
                  <a:srgbClr val="0000FF"/>
                </a:solidFill>
                <a:latin typeface="楷体" panose="02010609060101010101" pitchFamily="49" charset="-122"/>
                <a:ea typeface="楷体" panose="02010609060101010101" pitchFamily="49" charset="-122"/>
              </a:rPr>
              <a:t>脒基</a:t>
            </a:r>
            <a:r>
              <a:rPr lang="zh-CN" altLang="en-US" sz="2800" b="1" dirty="0">
                <a:solidFill>
                  <a:schemeClr val="tx1"/>
                </a:solidFill>
                <a:latin typeface="楷体" panose="02010609060101010101" pitchFamily="49" charset="-122"/>
                <a:ea typeface="楷体" panose="02010609060101010101" pitchFamily="49" charset="-122"/>
              </a:rPr>
              <a:t>，呈黄色。</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2800" b="1"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832457" y="2624385"/>
            <a:ext cx="7699983" cy="21727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3933056"/>
            <a:ext cx="1368152" cy="1019134"/>
          </a:xfrm>
          <a:prstGeom prst="rect">
            <a:avLst/>
          </a:prstGeom>
        </p:spPr>
      </p:pic>
    </p:spTree>
    <p:extLst>
      <p:ext uri="{BB962C8B-B14F-4D97-AF65-F5344CB8AC3E}">
        <p14:creationId xmlns:p14="http://schemas.microsoft.com/office/powerpoint/2010/main" val="1027061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）聚合体系组成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作为合成纤维，其染色性能也是非常重要的，但聚丙烯腈的染色性能不好。</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一般通过</a:t>
            </a:r>
            <a:r>
              <a:rPr lang="zh-CN" altLang="en-US" sz="3200" b="1" dirty="0">
                <a:solidFill>
                  <a:srgbClr val="FF0000"/>
                </a:solidFill>
                <a:latin typeface="楷体" panose="02010609060101010101" pitchFamily="49" charset="-122"/>
                <a:ea typeface="楷体" panose="02010609060101010101" pitchFamily="49" charset="-122"/>
              </a:rPr>
              <a:t>共聚</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3200" b="1" dirty="0">
                <a:solidFill>
                  <a:srgbClr val="FF0000"/>
                </a:solidFill>
                <a:latin typeface="楷体" panose="02010609060101010101" pitchFamily="49" charset="-122"/>
                <a:ea typeface="楷体" panose="02010609060101010101" pitchFamily="49" charset="-122"/>
              </a:rPr>
              <a:t>混合纺丝</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3200" b="1" dirty="0">
                <a:solidFill>
                  <a:srgbClr val="FF0000"/>
                </a:solidFill>
                <a:latin typeface="楷体" panose="02010609060101010101" pitchFamily="49" charset="-122"/>
                <a:ea typeface="楷体" panose="02010609060101010101" pitchFamily="49" charset="-122"/>
              </a:rPr>
              <a:t>复合纺丝</a:t>
            </a:r>
            <a:r>
              <a:rPr lang="zh-CN" altLang="en-US" sz="3200" b="1" dirty="0">
                <a:solidFill>
                  <a:schemeClr val="tx1"/>
                </a:solidFill>
                <a:latin typeface="楷体" panose="02010609060101010101" pitchFamily="49" charset="-122"/>
                <a:ea typeface="楷体" panose="02010609060101010101" pitchFamily="49" charset="-122"/>
              </a:rPr>
              <a:t>等方法可以改进聚丙烯腈纤维的染色性、耐热性、蓬松性与提高回弹性等性能。</a:t>
            </a:r>
          </a:p>
          <a:p>
            <a:pPr>
              <a:spcBef>
                <a:spcPts val="600"/>
              </a:spcBef>
              <a:spcAft>
                <a:spcPts val="1200"/>
              </a:spcAft>
              <a:buClr>
                <a:srgbClr val="002060"/>
              </a:buClr>
            </a:pPr>
            <a:endParaRPr lang="zh-CN" altLang="en-US" sz="32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86310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3664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）聚合体系组成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spcAft>
                <a:spcPts val="1200"/>
              </a:spcAft>
              <a:buClr>
                <a:srgbClr val="002060"/>
              </a:buClr>
            </a:pPr>
            <a:r>
              <a:rPr lang="zh-CN" altLang="en-US" sz="3200" b="1" dirty="0">
                <a:solidFill>
                  <a:srgbClr val="0000FF"/>
                </a:solidFill>
                <a:latin typeface="楷体" panose="02010609060101010101" pitchFamily="49" charset="-122"/>
                <a:ea typeface="楷体" panose="02010609060101010101" pitchFamily="49" charset="-122"/>
              </a:rPr>
              <a:t>♥</a:t>
            </a:r>
            <a:r>
              <a:rPr lang="zh-CN" altLang="en-US" sz="3200" b="1" dirty="0">
                <a:solidFill>
                  <a:schemeClr val="tx1"/>
                </a:solidFill>
                <a:latin typeface="楷体" panose="02010609060101010101" pitchFamily="49" charset="-122"/>
                <a:ea typeface="楷体" panose="02010609060101010101" pitchFamily="49" charset="-122"/>
              </a:rPr>
              <a:t> 加入</a:t>
            </a:r>
            <a:r>
              <a:rPr lang="en-US" altLang="zh-CN" sz="3200" b="1" dirty="0">
                <a:solidFill>
                  <a:schemeClr val="tx1"/>
                </a:solidFill>
                <a:latin typeface="楷体" panose="02010609060101010101" pitchFamily="49" charset="-122"/>
                <a:ea typeface="楷体" panose="02010609060101010101" pitchFamily="49" charset="-122"/>
              </a:rPr>
              <a:t>4</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楷体" panose="02010609060101010101" pitchFamily="49" charset="-122"/>
                <a:ea typeface="楷体" panose="02010609060101010101" pitchFamily="49" charset="-122"/>
              </a:rPr>
              <a:t>10</a:t>
            </a:r>
            <a:r>
              <a:rPr lang="zh-CN" altLang="en-US" sz="3200" b="1" dirty="0">
                <a:solidFill>
                  <a:schemeClr val="tx1"/>
                </a:solidFill>
                <a:latin typeface="楷体" panose="02010609060101010101" pitchFamily="49" charset="-122"/>
                <a:ea typeface="楷体" panose="02010609060101010101" pitchFamily="49" charset="-122"/>
              </a:rPr>
              <a:t>％的丙烯酸甲酯、醋酸乙烯等“第二单体”进行共聚，以求降低</a:t>
            </a:r>
            <a:r>
              <a:rPr lang="en-US" altLang="zh-CN" sz="3200" b="1" dirty="0">
                <a:solidFill>
                  <a:schemeClr val="tx1"/>
                </a:solidFill>
                <a:latin typeface="楷体" panose="02010609060101010101" pitchFamily="49" charset="-122"/>
                <a:ea typeface="楷体" panose="02010609060101010101" pitchFamily="49" charset="-122"/>
              </a:rPr>
              <a:t>PAN</a:t>
            </a:r>
            <a:r>
              <a:rPr lang="zh-CN" altLang="en-US" sz="3200" b="1" dirty="0">
                <a:solidFill>
                  <a:schemeClr val="tx1"/>
                </a:solidFill>
                <a:latin typeface="楷体" panose="02010609060101010101" pitchFamily="49" charset="-122"/>
                <a:ea typeface="楷体" panose="02010609060101010101" pitchFamily="49" charset="-122"/>
              </a:rPr>
              <a:t>的</a:t>
            </a:r>
            <a:r>
              <a:rPr lang="zh-CN" altLang="en-US" sz="3200" b="1" dirty="0">
                <a:solidFill>
                  <a:srgbClr val="FF0000"/>
                </a:solidFill>
                <a:latin typeface="楷体" panose="02010609060101010101" pitchFamily="49" charset="-122"/>
                <a:ea typeface="楷体" panose="02010609060101010101" pitchFamily="49" charset="-122"/>
              </a:rPr>
              <a:t>结晶性</a:t>
            </a:r>
            <a:r>
              <a:rPr lang="zh-CN" altLang="en-US" sz="3200" b="1" dirty="0">
                <a:solidFill>
                  <a:schemeClr val="tx1"/>
                </a:solidFill>
                <a:latin typeface="楷体" panose="02010609060101010101" pitchFamily="49" charset="-122"/>
                <a:ea typeface="楷体" panose="02010609060101010101" pitchFamily="49" charset="-122"/>
              </a:rPr>
              <a:t>，增加纤维</a:t>
            </a:r>
            <a:r>
              <a:rPr lang="zh-CN" altLang="en-US" sz="3200" b="1" dirty="0">
                <a:solidFill>
                  <a:srgbClr val="FF0000"/>
                </a:solidFill>
                <a:latin typeface="楷体" panose="02010609060101010101" pitchFamily="49" charset="-122"/>
                <a:ea typeface="楷体" panose="02010609060101010101" pitchFamily="49" charset="-122"/>
              </a:rPr>
              <a:t>柔软性</a:t>
            </a:r>
            <a:r>
              <a:rPr lang="zh-CN" altLang="en-US" sz="3200" b="1" dirty="0">
                <a:solidFill>
                  <a:schemeClr val="tx1"/>
                </a:solidFill>
                <a:latin typeface="楷体" panose="02010609060101010101" pitchFamily="49" charset="-122"/>
                <a:ea typeface="楷体" panose="02010609060101010101" pitchFamily="49" charset="-122"/>
              </a:rPr>
              <a:t>，提高</a:t>
            </a:r>
            <a:r>
              <a:rPr lang="zh-CN" altLang="en-US" sz="3200" b="1" dirty="0">
                <a:solidFill>
                  <a:srgbClr val="FF0000"/>
                </a:solidFill>
                <a:latin typeface="楷体" panose="02010609060101010101" pitchFamily="49" charset="-122"/>
                <a:ea typeface="楷体" panose="02010609060101010101" pitchFamily="49" charset="-122"/>
              </a:rPr>
              <a:t>机械强度</a:t>
            </a:r>
            <a:r>
              <a:rPr lang="zh-CN" altLang="en-US" sz="3200" b="1" dirty="0">
                <a:solidFill>
                  <a:schemeClr val="tx1"/>
                </a:solidFill>
                <a:latin typeface="楷体" panose="02010609060101010101" pitchFamily="49" charset="-122"/>
                <a:ea typeface="楷体" panose="02010609060101010101" pitchFamily="49" charset="-122"/>
              </a:rPr>
              <a:t>、弹性及手感</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r>
              <a:rPr lang="zh-CN" altLang="en-US" sz="3200" b="1" dirty="0">
                <a:solidFill>
                  <a:srgbClr val="0000FF"/>
                </a:solidFill>
                <a:latin typeface="楷体" panose="02010609060101010101" pitchFamily="49" charset="-122"/>
                <a:ea typeface="楷体" panose="02010609060101010101" pitchFamily="49" charset="-122"/>
              </a:rPr>
              <a:t>♥ </a:t>
            </a:r>
            <a:r>
              <a:rPr lang="zh-CN" altLang="en-US" sz="3200" b="1" dirty="0">
                <a:solidFill>
                  <a:schemeClr val="tx1"/>
                </a:solidFill>
                <a:latin typeface="楷体" panose="02010609060101010101" pitchFamily="49" charset="-122"/>
                <a:ea typeface="楷体" panose="02010609060101010101" pitchFamily="49" charset="-122"/>
              </a:rPr>
              <a:t>加入</a:t>
            </a:r>
            <a:r>
              <a:rPr lang="en-US" altLang="zh-CN" sz="3200" b="1" dirty="0">
                <a:solidFill>
                  <a:schemeClr val="tx1"/>
                </a:solidFill>
                <a:latin typeface="楷体" panose="02010609060101010101" pitchFamily="49" charset="-122"/>
                <a:ea typeface="楷体" panose="02010609060101010101" pitchFamily="49" charset="-122"/>
              </a:rPr>
              <a:t>0.3</a:t>
            </a:r>
            <a:r>
              <a:rPr lang="zh-CN" altLang="en-US" sz="3200" b="1" dirty="0">
                <a:solidFill>
                  <a:schemeClr val="tx1"/>
                </a:solidFill>
                <a:latin typeface="楷体" panose="02010609060101010101" pitchFamily="49" charset="-122"/>
                <a:ea typeface="楷体" panose="02010609060101010101" pitchFamily="49" charset="-122"/>
              </a:rPr>
              <a:t>～</a:t>
            </a:r>
            <a:r>
              <a:rPr lang="en-US" altLang="zh-CN" sz="3200" b="1" dirty="0">
                <a:solidFill>
                  <a:schemeClr val="tx1"/>
                </a:solidFill>
                <a:latin typeface="楷体" panose="02010609060101010101" pitchFamily="49" charset="-122"/>
                <a:ea typeface="楷体" panose="02010609060101010101" pitchFamily="49" charset="-122"/>
              </a:rPr>
              <a:t>2</a:t>
            </a:r>
            <a:r>
              <a:rPr lang="zh-CN" altLang="en-US" sz="3200" b="1" dirty="0">
                <a:solidFill>
                  <a:schemeClr val="tx1"/>
                </a:solidFill>
                <a:latin typeface="楷体" panose="02010609060101010101" pitchFamily="49" charset="-122"/>
                <a:ea typeface="楷体" panose="02010609060101010101" pitchFamily="49" charset="-122"/>
              </a:rPr>
              <a:t>％的丙烯磺酸钠、衣康酸，以引入亲染料基团，增加与染料亲和力，制得色谱齐全、颜色鲜艳、染色牢度好的纤维，并使纤维不会因热处理等高温过程而发黄。</a:t>
            </a:r>
          </a:p>
          <a:p>
            <a:pPr>
              <a:spcBef>
                <a:spcPts val="600"/>
              </a:spcBef>
              <a:spcAft>
                <a:spcPts val="1200"/>
              </a:spcAft>
              <a:buClr>
                <a:srgbClr val="002060"/>
              </a:buClr>
            </a:pPr>
            <a:endParaRPr lang="zh-CN" altLang="en-US" sz="3200" b="1" dirty="0">
              <a:solidFill>
                <a:schemeClr val="tx1"/>
              </a:solidFill>
              <a:latin typeface="楷体" panose="02010609060101010101" pitchFamily="49" charset="-122"/>
              <a:ea typeface="楷体" panose="02010609060101010101" pitchFamily="49" charset="-122"/>
            </a:endParaRPr>
          </a:p>
          <a:p>
            <a:pPr>
              <a:spcBef>
                <a:spcPts val="600"/>
              </a:spcBef>
              <a:spcAft>
                <a:spcPts val="1200"/>
              </a:spcAft>
              <a:buClr>
                <a:srgbClr val="002060"/>
              </a:buClr>
            </a:pPr>
            <a:endParaRPr lang="zh-CN" altLang="en-US" sz="3200" b="1" dirty="0">
              <a:solidFill>
                <a:schemeClr val="tx1"/>
              </a:solidFill>
              <a:latin typeface="楷体" panose="02010609060101010101" pitchFamily="49" charset="-122"/>
              <a:ea typeface="楷体" panose="02010609060101010101" pitchFamily="49" charset="-122"/>
            </a:endParaRPr>
          </a:p>
        </p:txBody>
      </p:sp>
      <p:sp>
        <p:nvSpPr>
          <p:cNvPr id="10" name="矩形 9"/>
          <p:cNvSpPr/>
          <p:nvPr/>
        </p:nvSpPr>
        <p:spPr>
          <a:xfrm>
            <a:off x="899592" y="5805264"/>
            <a:ext cx="3570208" cy="523220"/>
          </a:xfrm>
          <a:prstGeom prst="rect">
            <a:avLst/>
          </a:prstGeom>
        </p:spPr>
        <p:txBody>
          <a:bodyPr wrap="none">
            <a:spAutoFit/>
          </a:bodyPr>
          <a:lstStyle/>
          <a:p>
            <a:r>
              <a:rPr lang="en-US" altLang="zh-CN" sz="2800" dirty="0">
                <a:solidFill>
                  <a:srgbClr val="333333"/>
                </a:solidFill>
                <a:latin typeface="arial" panose="020B0604020202020204" pitchFamily="34" charset="0"/>
              </a:rPr>
              <a:t>CH</a:t>
            </a:r>
            <a:r>
              <a:rPr lang="en-US" altLang="zh-CN" sz="2800" baseline="-25000" dirty="0">
                <a:solidFill>
                  <a:srgbClr val="333333"/>
                </a:solidFill>
                <a:latin typeface="arial" panose="020B0604020202020204" pitchFamily="34" charset="0"/>
              </a:rPr>
              <a:t>2</a:t>
            </a:r>
            <a:r>
              <a:rPr lang="en-US" altLang="zh-CN" sz="2800" dirty="0">
                <a:solidFill>
                  <a:srgbClr val="333333"/>
                </a:solidFill>
                <a:latin typeface="arial" panose="020B0604020202020204" pitchFamily="34" charset="0"/>
              </a:rPr>
              <a:t>=CH-CH</a:t>
            </a:r>
            <a:r>
              <a:rPr lang="en-US" altLang="zh-CN" sz="2800" baseline="-25000" dirty="0">
                <a:solidFill>
                  <a:srgbClr val="333333"/>
                </a:solidFill>
                <a:latin typeface="arial" panose="020B0604020202020204" pitchFamily="34" charset="0"/>
              </a:rPr>
              <a:t>2</a:t>
            </a:r>
            <a:r>
              <a:rPr lang="en-US" altLang="zh-CN" sz="2800" dirty="0">
                <a:solidFill>
                  <a:srgbClr val="333333"/>
                </a:solidFill>
                <a:latin typeface="arial" panose="020B0604020202020204" pitchFamily="34" charset="0"/>
              </a:rPr>
              <a:t>-SO</a:t>
            </a:r>
            <a:r>
              <a:rPr lang="en-US" altLang="zh-CN" sz="2800" baseline="-25000" dirty="0">
                <a:solidFill>
                  <a:srgbClr val="333333"/>
                </a:solidFill>
                <a:latin typeface="arial" panose="020B0604020202020204" pitchFamily="34" charset="0"/>
              </a:rPr>
              <a:t>3</a:t>
            </a:r>
            <a:r>
              <a:rPr lang="en-US" altLang="zh-CN" sz="2800" dirty="0">
                <a:solidFill>
                  <a:srgbClr val="333333"/>
                </a:solidFill>
                <a:latin typeface="arial" panose="020B0604020202020204" pitchFamily="34" charset="0"/>
              </a:rPr>
              <a:t>Na</a:t>
            </a:r>
            <a:endParaRPr lang="zh-CN" altLang="en-US" sz="2800"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5219436"/>
            <a:ext cx="2160240" cy="1171656"/>
          </a:xfrm>
          <a:prstGeom prst="rect">
            <a:avLst/>
          </a:prstGeom>
        </p:spPr>
      </p:pic>
      <p:sp>
        <p:nvSpPr>
          <p:cNvPr id="2" name="圆角矩形 1"/>
          <p:cNvSpPr/>
          <p:nvPr/>
        </p:nvSpPr>
        <p:spPr>
          <a:xfrm>
            <a:off x="4355976" y="332656"/>
            <a:ext cx="4248472"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t>为什么要加入其它单体？</a:t>
            </a:r>
          </a:p>
        </p:txBody>
      </p:sp>
    </p:spTree>
    <p:extLst>
      <p:ext uri="{BB962C8B-B14F-4D97-AF65-F5344CB8AC3E}">
        <p14:creationId xmlns:p14="http://schemas.microsoft.com/office/powerpoint/2010/main" val="257713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）聚合方法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工业上采用的聚合方法有溶液聚合法（又称“</a:t>
            </a:r>
            <a:r>
              <a:rPr lang="zh-CN" altLang="en-US" sz="3200" b="1" dirty="0">
                <a:solidFill>
                  <a:srgbClr val="FF0000"/>
                </a:solidFill>
                <a:latin typeface="楷体" panose="02010609060101010101" pitchFamily="49" charset="-122"/>
                <a:ea typeface="楷体" panose="02010609060101010101" pitchFamily="49" charset="-122"/>
              </a:rPr>
              <a:t>一步法</a:t>
            </a:r>
            <a:r>
              <a:rPr lang="zh-CN" altLang="en-US" sz="3200" b="1" dirty="0">
                <a:solidFill>
                  <a:schemeClr val="tx1"/>
                </a:solidFill>
                <a:latin typeface="楷体" panose="02010609060101010101" pitchFamily="49" charset="-122"/>
                <a:ea typeface="楷体" panose="02010609060101010101" pitchFamily="49" charset="-122"/>
              </a:rPr>
              <a:t>”）和水相沉淀聚合法（又称“</a:t>
            </a:r>
            <a:r>
              <a:rPr lang="zh-CN" altLang="en-US" sz="3200" b="1" dirty="0">
                <a:solidFill>
                  <a:srgbClr val="FF0000"/>
                </a:solidFill>
                <a:latin typeface="楷体" panose="02010609060101010101" pitchFamily="49" charset="-122"/>
                <a:ea typeface="楷体" panose="02010609060101010101" pitchFamily="49" charset="-122"/>
              </a:rPr>
              <a:t>二步法</a:t>
            </a:r>
            <a:r>
              <a:rPr lang="zh-CN" altLang="en-US" sz="3200" b="1" dirty="0">
                <a:solidFill>
                  <a:schemeClr val="tx1"/>
                </a:solidFill>
                <a:latin typeface="楷体" panose="02010609060101010101" pitchFamily="49" charset="-122"/>
                <a:ea typeface="楷体" panose="02010609060101010101" pitchFamily="49" charset="-122"/>
              </a:rPr>
              <a:t>”）。</a:t>
            </a:r>
          </a:p>
        </p:txBody>
      </p:sp>
      <p:sp>
        <p:nvSpPr>
          <p:cNvPr id="2" name="圆角矩形 1"/>
          <p:cNvSpPr/>
          <p:nvPr/>
        </p:nvSpPr>
        <p:spPr>
          <a:xfrm>
            <a:off x="1907704" y="3212976"/>
            <a:ext cx="3744416" cy="12241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600" dirty="0"/>
              <a:t>各是什么意思？</a:t>
            </a:r>
          </a:p>
        </p:txBody>
      </p:sp>
    </p:spTree>
    <p:extLst>
      <p:ext uri="{BB962C8B-B14F-4D97-AF65-F5344CB8AC3E}">
        <p14:creationId xmlns:p14="http://schemas.microsoft.com/office/powerpoint/2010/main" val="224281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）聚合方法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一步法采用油溶性引发剂，</a:t>
            </a:r>
            <a:r>
              <a:rPr lang="zh-CN" altLang="en-US" sz="2800" b="1" dirty="0">
                <a:solidFill>
                  <a:srgbClr val="FF0000"/>
                </a:solidFill>
                <a:latin typeface="楷体" panose="02010609060101010101" pitchFamily="49" charset="-122"/>
                <a:ea typeface="楷体" panose="02010609060101010101" pitchFamily="49" charset="-122"/>
              </a:rPr>
              <a:t>单体和聚合产物溶解于溶剂之中</a:t>
            </a:r>
            <a:r>
              <a:rPr lang="zh-CN" altLang="en-US" sz="2800" b="1" dirty="0">
                <a:solidFill>
                  <a:schemeClr val="tx1"/>
                </a:solidFill>
                <a:latin typeface="楷体" panose="02010609060101010101" pitchFamily="49" charset="-122"/>
                <a:ea typeface="楷体" panose="02010609060101010101" pitchFamily="49" charset="-122"/>
              </a:rPr>
              <a:t>，其优点在于，反应热容易控制，产品均一，可以连续聚合，连续纺丝。但溶剂对聚合有一定的影响，同时还要有溶剂回收工序。</a:t>
            </a:r>
          </a:p>
          <a:p>
            <a:pPr marL="457200" indent="-457200">
              <a:spcBef>
                <a:spcPts val="600"/>
              </a:spcBef>
              <a:spcAft>
                <a:spcPts val="12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二步法是采用</a:t>
            </a:r>
            <a:r>
              <a:rPr lang="zh-CN" altLang="en-US" sz="2800" b="1" dirty="0">
                <a:solidFill>
                  <a:srgbClr val="FF0000"/>
                </a:solidFill>
                <a:latin typeface="楷体" panose="02010609060101010101" pitchFamily="49" charset="-122"/>
                <a:ea typeface="楷体" panose="02010609060101010101" pitchFamily="49" charset="-122"/>
              </a:rPr>
              <a:t>水为介质</a:t>
            </a:r>
            <a:r>
              <a:rPr lang="zh-CN" altLang="en-US" sz="2800" b="1" dirty="0">
                <a:solidFill>
                  <a:schemeClr val="tx1"/>
                </a:solidFill>
                <a:latin typeface="楷体" panose="02010609060101010101" pitchFamily="49" charset="-122"/>
                <a:ea typeface="楷体" panose="02010609060101010101" pitchFamily="49" charset="-122"/>
              </a:rPr>
              <a:t>，采用水溶性引发剂，聚合产物不溶解于水相而沉淀出来，其优点在于，反应温度低，产品色泽洁白；可以得到相对分子质量分布窄的产品；聚合速度快，转化率高，无溶剂回收工序等。缺点是在纺丝前，要进行聚合物的溶解工序。</a:t>
            </a:r>
          </a:p>
        </p:txBody>
      </p:sp>
    </p:spTree>
    <p:extLst>
      <p:ext uri="{BB962C8B-B14F-4D97-AF65-F5344CB8AC3E}">
        <p14:creationId xmlns:p14="http://schemas.microsoft.com/office/powerpoint/2010/main" val="20065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）配方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丙烯腈：丙烯酸甲酯：衣康酸＝</a:t>
            </a:r>
            <a:r>
              <a:rPr lang="en-US" altLang="zh-CN" sz="2800" b="1" dirty="0">
                <a:solidFill>
                  <a:schemeClr val="tx1"/>
                </a:solidFill>
                <a:latin typeface="楷体" panose="02010609060101010101" pitchFamily="49" charset="-122"/>
                <a:ea typeface="楷体" panose="02010609060101010101" pitchFamily="49" charset="-122"/>
              </a:rPr>
              <a:t>91.7</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7</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1.3</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三种单体：</a:t>
            </a:r>
            <a:r>
              <a:rPr lang="en-US" altLang="zh-CN" sz="2800" b="1" dirty="0">
                <a:solidFill>
                  <a:schemeClr val="tx1"/>
                </a:solidFill>
                <a:latin typeface="楷体" panose="02010609060101010101" pitchFamily="49" charset="-122"/>
                <a:ea typeface="楷体" panose="02010609060101010101" pitchFamily="49" charset="-122"/>
              </a:rPr>
              <a:t>17</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a:t>
            </a:r>
            <a:r>
              <a:rPr lang="en-US" altLang="zh-CN" sz="2800" b="1" dirty="0">
                <a:solidFill>
                  <a:schemeClr val="tx1"/>
                </a:solidFill>
                <a:latin typeface="楷体" panose="02010609060101010101" pitchFamily="49" charset="-122"/>
                <a:ea typeface="楷体" panose="02010609060101010101" pitchFamily="49" charset="-122"/>
              </a:rPr>
              <a:t>AIBN</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0.75</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调节剂（异丙醇）：</a:t>
            </a:r>
            <a:r>
              <a:rPr lang="en-US" altLang="zh-CN" sz="2800" b="1" dirty="0">
                <a:solidFill>
                  <a:schemeClr val="tx1"/>
                </a:solidFill>
                <a:latin typeface="楷体" panose="02010609060101010101" pitchFamily="49" charset="-122"/>
                <a:ea typeface="楷体" panose="02010609060101010101" pitchFamily="49" charset="-122"/>
              </a:rPr>
              <a:t>1</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3</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rgbClr val="FF0000"/>
                </a:solidFill>
                <a:latin typeface="楷体" panose="02010609060101010101" pitchFamily="49" charset="-122"/>
                <a:ea typeface="楷体" panose="02010609060101010101" pitchFamily="49" charset="-122"/>
              </a:rPr>
              <a:t>浅色剂（二氧化硫脲）</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0.75</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溶剂（</a:t>
            </a:r>
            <a:r>
              <a:rPr lang="en-US" altLang="zh-CN" sz="2800" b="1" dirty="0">
                <a:solidFill>
                  <a:schemeClr val="tx1"/>
                </a:solidFill>
                <a:latin typeface="楷体" panose="02010609060101010101" pitchFamily="49" charset="-122"/>
                <a:ea typeface="楷体" panose="02010609060101010101" pitchFamily="49" charset="-122"/>
              </a:rPr>
              <a:t>51</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52</a:t>
            </a:r>
            <a:r>
              <a:rPr lang="zh-CN" altLang="en-US" sz="2800" b="1" dirty="0">
                <a:solidFill>
                  <a:schemeClr val="tx1"/>
                </a:solidFill>
                <a:latin typeface="楷体" panose="02010609060101010101" pitchFamily="49" charset="-122"/>
                <a:ea typeface="楷体" panose="02010609060101010101" pitchFamily="49" charset="-122"/>
              </a:rPr>
              <a:t>％硫氰酸钠</a:t>
            </a:r>
            <a:r>
              <a:rPr lang="en-US" altLang="zh-CN" sz="2800" b="1" dirty="0" err="1">
                <a:solidFill>
                  <a:schemeClr val="tx1"/>
                </a:solidFill>
                <a:latin typeface="楷体" panose="02010609060101010101" pitchFamily="49" charset="-122"/>
                <a:ea typeface="楷体" panose="02010609060101010101" pitchFamily="49" charset="-122"/>
              </a:rPr>
              <a:t>NaSCN</a:t>
            </a:r>
            <a:r>
              <a:rPr lang="zh-CN" altLang="en-US" sz="2800" b="1" dirty="0">
                <a:solidFill>
                  <a:schemeClr val="tx1"/>
                </a:solidFill>
                <a:latin typeface="楷体" panose="02010609060101010101" pitchFamily="49" charset="-122"/>
                <a:ea typeface="楷体" panose="02010609060101010101" pitchFamily="49" charset="-122"/>
              </a:rPr>
              <a:t>溶液）：</a:t>
            </a:r>
            <a:r>
              <a:rPr lang="en-US" altLang="zh-CN" sz="2800" b="1" dirty="0">
                <a:solidFill>
                  <a:schemeClr val="tx1"/>
                </a:solidFill>
                <a:latin typeface="楷体" panose="02010609060101010101" pitchFamily="49" charset="-122"/>
                <a:ea typeface="楷体" panose="02010609060101010101" pitchFamily="49" charset="-122"/>
              </a:rPr>
              <a:t>80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80.5</a:t>
            </a:r>
            <a:r>
              <a:rPr lang="zh-CN" altLang="en-US" sz="2800" b="1"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4653136"/>
            <a:ext cx="3053589" cy="1656184"/>
          </a:xfrm>
          <a:prstGeom prst="rect">
            <a:avLst/>
          </a:prstGeom>
        </p:spPr>
      </p:pic>
    </p:spTree>
    <p:extLst>
      <p:ext uri="{BB962C8B-B14F-4D97-AF65-F5344CB8AC3E}">
        <p14:creationId xmlns:p14="http://schemas.microsoft.com/office/powerpoint/2010/main" val="151863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）聚合条件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温度：</a:t>
            </a:r>
            <a:r>
              <a:rPr lang="en-US" altLang="zh-CN" sz="2800" b="1" dirty="0">
                <a:solidFill>
                  <a:schemeClr val="tx1"/>
                </a:solidFill>
                <a:latin typeface="楷体" panose="02010609060101010101" pitchFamily="49" charset="-122"/>
                <a:ea typeface="楷体" panose="02010609060101010101" pitchFamily="49" charset="-122"/>
              </a:rPr>
              <a:t>76</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80℃</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时间：</a:t>
            </a:r>
            <a:r>
              <a:rPr lang="en-US" altLang="zh-CN" sz="2800" b="1" dirty="0">
                <a:solidFill>
                  <a:schemeClr val="tx1"/>
                </a:solidFill>
                <a:latin typeface="楷体" panose="02010609060101010101" pitchFamily="49" charset="-122"/>
                <a:ea typeface="楷体" panose="02010609060101010101" pitchFamily="49" charset="-122"/>
              </a:rPr>
              <a:t>1.2</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1.5h</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转化率：</a:t>
            </a: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低转化率：</a:t>
            </a:r>
            <a:r>
              <a:rPr lang="en-US" altLang="zh-CN" sz="2800" b="1" dirty="0">
                <a:solidFill>
                  <a:schemeClr val="tx1"/>
                </a:solidFill>
                <a:latin typeface="楷体" panose="02010609060101010101" pitchFamily="49" charset="-122"/>
                <a:ea typeface="楷体" panose="02010609060101010101" pitchFamily="49" charset="-122"/>
              </a:rPr>
              <a:t>50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55</a:t>
            </a:r>
            <a:r>
              <a:rPr lang="zh-CN" altLang="en-US" sz="2800" b="1" dirty="0">
                <a:solidFill>
                  <a:schemeClr val="tx1"/>
                </a:solidFill>
                <a:latin typeface="楷体" panose="02010609060101010101" pitchFamily="49" charset="-122"/>
                <a:ea typeface="楷体" panose="02010609060101010101" pitchFamily="49" charset="-122"/>
              </a:rPr>
              <a:t>％；溶液中聚合物质量分数：</a:t>
            </a:r>
            <a:r>
              <a:rPr lang="en-US" altLang="zh-CN" sz="2800" b="1" dirty="0">
                <a:solidFill>
                  <a:schemeClr val="tx1"/>
                </a:solidFill>
                <a:latin typeface="楷体" panose="02010609060101010101" pitchFamily="49" charset="-122"/>
                <a:ea typeface="楷体" panose="02010609060101010101" pitchFamily="49" charset="-122"/>
              </a:rPr>
              <a:t>10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11</a:t>
            </a:r>
            <a:r>
              <a:rPr lang="zh-CN" altLang="en-US" sz="2800" b="1" dirty="0">
                <a:solidFill>
                  <a:schemeClr val="tx1"/>
                </a:solidFill>
                <a:latin typeface="楷体" panose="02010609060101010101" pitchFamily="49" charset="-122"/>
                <a:ea typeface="楷体" panose="02010609060101010101" pitchFamily="49" charset="-122"/>
              </a:rPr>
              <a:t>％；</a:t>
            </a: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高转化率：</a:t>
            </a:r>
            <a:r>
              <a:rPr lang="en-US" altLang="zh-CN" sz="2800" b="1" dirty="0">
                <a:solidFill>
                  <a:schemeClr val="tx1"/>
                </a:solidFill>
                <a:latin typeface="楷体" panose="02010609060101010101" pitchFamily="49" charset="-122"/>
                <a:ea typeface="楷体" panose="02010609060101010101" pitchFamily="49" charset="-122"/>
              </a:rPr>
              <a:t>55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80</a:t>
            </a:r>
            <a:r>
              <a:rPr lang="zh-CN" altLang="en-US" sz="2800" b="1" dirty="0">
                <a:solidFill>
                  <a:schemeClr val="tx1"/>
                </a:solidFill>
                <a:latin typeface="楷体" panose="02010609060101010101" pitchFamily="49" charset="-122"/>
                <a:ea typeface="楷体" panose="02010609060101010101" pitchFamily="49" charset="-122"/>
              </a:rPr>
              <a:t>％；溶液中聚合物质量分数：</a:t>
            </a:r>
            <a:r>
              <a:rPr lang="en-US" altLang="zh-CN" sz="2800" b="1" dirty="0">
                <a:solidFill>
                  <a:schemeClr val="tx1"/>
                </a:solidFill>
                <a:latin typeface="楷体" panose="02010609060101010101" pitchFamily="49" charset="-122"/>
                <a:ea typeface="楷体" panose="02010609060101010101" pitchFamily="49" charset="-122"/>
              </a:rPr>
              <a:t>11.9</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12.7</a:t>
            </a:r>
            <a:r>
              <a:rPr lang="zh-CN" altLang="en-US" sz="2800" b="1"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搅拌速度：</a:t>
            </a:r>
            <a:r>
              <a:rPr lang="en-US" altLang="zh-CN" sz="2800" b="1" dirty="0">
                <a:solidFill>
                  <a:schemeClr val="tx1"/>
                </a:solidFill>
                <a:latin typeface="楷体" panose="02010609060101010101" pitchFamily="49" charset="-122"/>
                <a:ea typeface="楷体" panose="02010609060101010101" pitchFamily="49" charset="-122"/>
              </a:rPr>
              <a:t>55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80r/min</a:t>
            </a:r>
            <a:r>
              <a:rPr lang="zh-CN" altLang="en-US" sz="2800" b="1"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66751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54" y="510775"/>
            <a:ext cx="8208912" cy="6032660"/>
          </a:xfrm>
          <a:prstGeom prst="rect">
            <a:avLst/>
          </a:prstGeom>
        </p:spPr>
      </p:pic>
      <p:sp>
        <p:nvSpPr>
          <p:cNvPr id="8" name="对角圆角矩形 7"/>
          <p:cNvSpPr/>
          <p:nvPr/>
        </p:nvSpPr>
        <p:spPr>
          <a:xfrm>
            <a:off x="2915816" y="116632"/>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sp>
        <p:nvSpPr>
          <p:cNvPr id="3" name="矩形 2"/>
          <p:cNvSpPr/>
          <p:nvPr/>
        </p:nvSpPr>
        <p:spPr>
          <a:xfrm>
            <a:off x="3779912" y="2060848"/>
            <a:ext cx="2448272" cy="1538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924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908720"/>
            <a:ext cx="8264044" cy="5472608"/>
          </a:xfrm>
          <a:prstGeom prst="rect">
            <a:avLst/>
          </a:prstGeom>
        </p:spPr>
      </p:pic>
    </p:spTree>
    <p:extLst>
      <p:ext uri="{BB962C8B-B14F-4D97-AF65-F5344CB8AC3E}">
        <p14:creationId xmlns:p14="http://schemas.microsoft.com/office/powerpoint/2010/main" val="160994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7265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溶剂的选择与作用</a:t>
            </a:r>
          </a:p>
        </p:txBody>
      </p:sp>
      <p:sp>
        <p:nvSpPr>
          <p:cNvPr id="9" name="对角圆角矩形 8"/>
          <p:cNvSpPr/>
          <p:nvPr/>
        </p:nvSpPr>
        <p:spPr>
          <a:xfrm>
            <a:off x="633809" y="908720"/>
            <a:ext cx="8064896" cy="648072"/>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单体聚合所对应溶剂</a:t>
            </a:r>
          </a:p>
        </p:txBody>
      </p:sp>
      <p:graphicFrame>
        <p:nvGraphicFramePr>
          <p:cNvPr id="2" name="表格 1"/>
          <p:cNvGraphicFramePr>
            <a:graphicFrameLocks noGrp="1"/>
          </p:cNvGraphicFramePr>
          <p:nvPr>
            <p:extLst>
              <p:ext uri="{D42A27DB-BD31-4B8C-83A1-F6EECF244321}">
                <p14:modId xmlns:p14="http://schemas.microsoft.com/office/powerpoint/2010/main" val="3681893470"/>
              </p:ext>
            </p:extLst>
          </p:nvPr>
        </p:nvGraphicFramePr>
        <p:xfrm>
          <a:off x="629454" y="1563048"/>
          <a:ext cx="8119008" cy="5029200"/>
        </p:xfrm>
        <a:graphic>
          <a:graphicData uri="http://schemas.openxmlformats.org/drawingml/2006/table">
            <a:tbl>
              <a:tblPr firstRow="1" bandRow="1">
                <a:tableStyleId>{F5AB1C69-6EDB-4FF4-983F-18BD219EF322}</a:tableStyleId>
              </a:tblPr>
              <a:tblGrid>
                <a:gridCol w="2430378">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gridCol w="1080120">
                  <a:extLst>
                    <a:ext uri="{9D8B030D-6E8A-4147-A177-3AD203B41FA5}">
                      <a16:colId xmlns:a16="http://schemas.microsoft.com/office/drawing/2014/main" val="20004"/>
                    </a:ext>
                  </a:extLst>
                </a:gridCol>
                <a:gridCol w="648070">
                  <a:extLst>
                    <a:ext uri="{9D8B030D-6E8A-4147-A177-3AD203B41FA5}">
                      <a16:colId xmlns:a16="http://schemas.microsoft.com/office/drawing/2014/main" val="20005"/>
                    </a:ext>
                  </a:extLst>
                </a:gridCol>
              </a:tblGrid>
              <a:tr h="370840">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单体</a:t>
                      </a:r>
                    </a:p>
                  </a:txBody>
                  <a:tcPr anchor="ctr"/>
                </a:tc>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有机溶剂</a:t>
                      </a:r>
                    </a:p>
                  </a:txBody>
                  <a:tcPr anchor="ctr"/>
                </a:tc>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水</a:t>
                      </a:r>
                    </a:p>
                  </a:txBody>
                  <a:tcPr anchor="ctr"/>
                </a:tc>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单体</a:t>
                      </a:r>
                    </a:p>
                  </a:txBody>
                  <a:tcPr anchor="ctr"/>
                </a:tc>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有机溶剂</a:t>
                      </a:r>
                    </a:p>
                  </a:txBody>
                  <a:tcPr anchor="ctr"/>
                </a:tc>
                <a:tc>
                  <a:txBody>
                    <a:bodyPr/>
                    <a:lstStyle/>
                    <a:p>
                      <a:pPr algn="ctr"/>
                      <a:r>
                        <a:rPr lang="zh-CN" altLang="en-US" sz="2200" dirty="0">
                          <a:solidFill>
                            <a:srgbClr val="0000FF"/>
                          </a:solidFill>
                          <a:latin typeface="楷体" panose="02010609060101010101" pitchFamily="49" charset="-122"/>
                          <a:ea typeface="楷体" panose="02010609060101010101" pitchFamily="49" charset="-122"/>
                        </a:rPr>
                        <a:t>水</a:t>
                      </a:r>
                    </a:p>
                  </a:txBody>
                  <a:tcPr anchor="ctr"/>
                </a:tc>
                <a:extLst>
                  <a:ext uri="{0D108BD9-81ED-4DB2-BD59-A6C34878D82A}">
                    <a16:rowId xmlns:a16="http://schemas.microsoft.com/office/drawing/2014/main" val="10000"/>
                  </a:ext>
                </a:extLst>
              </a:tr>
              <a:tr h="370840">
                <a:tc>
                  <a:txBody>
                    <a:bodyPr/>
                    <a:lstStyle/>
                    <a:p>
                      <a:pPr algn="ctr"/>
                      <a:r>
                        <a:rPr lang="zh-CN" altLang="en-US" sz="2200" dirty="0">
                          <a:latin typeface="楷体" panose="02010609060101010101" pitchFamily="49" charset="-122"/>
                          <a:ea typeface="楷体" panose="02010609060101010101" pitchFamily="49" charset="-122"/>
                        </a:rPr>
                        <a:t>丙烯酸</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丙烯腈</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370840">
                <a:tc>
                  <a:txBody>
                    <a:bodyPr/>
                    <a:lstStyle/>
                    <a:p>
                      <a:pPr algn="ctr"/>
                      <a:r>
                        <a:rPr lang="zh-CN" altLang="en-US" sz="2200" dirty="0">
                          <a:latin typeface="楷体" panose="02010609060101010101" pitchFamily="49" charset="-122"/>
                          <a:ea typeface="楷体" panose="02010609060101010101" pitchFamily="49" charset="-122"/>
                        </a:rPr>
                        <a:t>甲基丙烯酸</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苯乙烯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2"/>
                  </a:ext>
                </a:extLst>
              </a:tr>
              <a:tr h="370840">
                <a:tc>
                  <a:txBody>
                    <a:bodyPr/>
                    <a:lstStyle/>
                    <a:p>
                      <a:pPr algn="ctr"/>
                      <a:r>
                        <a:rPr lang="zh-CN" altLang="en-US" sz="2200" dirty="0">
                          <a:latin typeface="楷体" panose="02010609060101010101" pitchFamily="49" charset="-122"/>
                          <a:ea typeface="楷体" panose="02010609060101010101" pitchFamily="49" charset="-122"/>
                        </a:rPr>
                        <a:t>丙烯酰胺</a:t>
                      </a: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乙酸乙烯酯</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3"/>
                  </a:ext>
                </a:extLst>
              </a:tr>
              <a:tr h="370840">
                <a:tc>
                  <a:txBody>
                    <a:bodyPr/>
                    <a:lstStyle/>
                    <a:p>
                      <a:pPr algn="ctr"/>
                      <a:r>
                        <a:rPr lang="zh-CN" altLang="en-US" sz="2200" dirty="0">
                          <a:latin typeface="楷体" panose="02010609060101010101" pitchFamily="49" charset="-122"/>
                          <a:ea typeface="楷体" panose="02010609060101010101" pitchFamily="49" charset="-122"/>
                        </a:rPr>
                        <a:t>甲基丙烯酰胺</a:t>
                      </a: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甲基乙烯基醚</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4"/>
                  </a:ext>
                </a:extLst>
              </a:tr>
              <a:tr h="370840">
                <a:tc>
                  <a:txBody>
                    <a:bodyPr/>
                    <a:lstStyle/>
                    <a:p>
                      <a:pPr algn="ctr"/>
                      <a:r>
                        <a:rPr lang="zh-CN" altLang="en-US" sz="2200" dirty="0">
                          <a:latin typeface="楷体" panose="02010609060101010101" pitchFamily="49" charset="-122"/>
                          <a:ea typeface="楷体" panose="02010609060101010101" pitchFamily="49" charset="-122"/>
                        </a:rPr>
                        <a:t>甲基丙烯酸甲酯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丁二烯</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5"/>
                  </a:ext>
                </a:extLst>
              </a:tr>
              <a:tr h="370840">
                <a:tc>
                  <a:txBody>
                    <a:bodyPr/>
                    <a:lstStyle/>
                    <a:p>
                      <a:pPr algn="ctr"/>
                      <a:r>
                        <a:rPr lang="zh-CN" altLang="en-US" sz="2200" dirty="0">
                          <a:latin typeface="楷体" panose="02010609060101010101" pitchFamily="49" charset="-122"/>
                          <a:ea typeface="楷体" panose="02010609060101010101" pitchFamily="49" charset="-122"/>
                        </a:rPr>
                        <a:t>丙烯酸甲酯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甲基苯乙烯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6"/>
                  </a:ext>
                </a:extLst>
              </a:tr>
              <a:tr h="370840">
                <a:tc>
                  <a:txBody>
                    <a:bodyPr/>
                    <a:lstStyle/>
                    <a:p>
                      <a:pPr algn="ctr"/>
                      <a:r>
                        <a:rPr lang="zh-CN" altLang="en-US" sz="2200" dirty="0">
                          <a:latin typeface="楷体" panose="02010609060101010101" pitchFamily="49" charset="-122"/>
                          <a:ea typeface="楷体" panose="02010609060101010101" pitchFamily="49" charset="-122"/>
                        </a:rPr>
                        <a:t>丙烯酸乙酯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200" dirty="0">
                          <a:latin typeface="楷体" panose="02010609060101010101" pitchFamily="49" charset="-122"/>
                          <a:ea typeface="楷体" panose="02010609060101010101" pitchFamily="49" charset="-122"/>
                        </a:rPr>
                        <a:t>乙烯基吡咯烷酮</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7"/>
                  </a:ext>
                </a:extLst>
              </a:tr>
              <a:tr h="370840">
                <a:tc>
                  <a:txBody>
                    <a:bodyPr/>
                    <a:lstStyle/>
                    <a:p>
                      <a:pPr algn="ctr"/>
                      <a:r>
                        <a:rPr lang="zh-CN" altLang="en-US" sz="2200" dirty="0">
                          <a:latin typeface="楷体" panose="02010609060101010101" pitchFamily="49" charset="-122"/>
                          <a:ea typeface="楷体" panose="02010609060101010101" pitchFamily="49" charset="-122"/>
                        </a:rPr>
                        <a:t>丙烯酸丁酯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氯乙烯</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8"/>
                  </a:ext>
                </a:extLst>
              </a:tr>
              <a:tr h="370840">
                <a:tc>
                  <a:txBody>
                    <a:bodyPr/>
                    <a:lstStyle/>
                    <a:p>
                      <a:pPr algn="ctr"/>
                      <a:r>
                        <a:rPr lang="zh-CN" altLang="en-US" sz="2200" dirty="0">
                          <a:latin typeface="楷体" panose="02010609060101010101" pitchFamily="49" charset="-122"/>
                          <a:ea typeface="楷体" panose="02010609060101010101" pitchFamily="49" charset="-122"/>
                        </a:rPr>
                        <a:t>顺丁烯二酸</a:t>
                      </a:r>
                    </a:p>
                  </a:txBody>
                  <a:tcPr anchor="ctr"/>
                </a:tc>
                <a:tc>
                  <a:txBody>
                    <a:bodyPr/>
                    <a:lstStyle/>
                    <a:p>
                      <a:pPr algn="ctr"/>
                      <a:r>
                        <a:rPr lang="en-US" altLang="zh-CN" sz="220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zh-CN" altLang="en-US" sz="2200" dirty="0">
                          <a:latin typeface="楷体" panose="02010609060101010101" pitchFamily="49" charset="-122"/>
                          <a:ea typeface="楷体" panose="02010609060101010101" pitchFamily="49" charset="-122"/>
                        </a:rPr>
                        <a:t>偏二氯乙烯</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solidFill>
                            <a:srgbClr val="FF0000"/>
                          </a:solidFill>
                          <a:latin typeface="楷体" panose="02010609060101010101" pitchFamily="49" charset="-122"/>
                          <a:ea typeface="楷体" panose="02010609060101010101" pitchFamily="49" charset="-122"/>
                        </a:rPr>
                        <a:t>-</a:t>
                      </a:r>
                      <a:endParaRPr lang="zh-CN" altLang="en-US" sz="2200" dirty="0">
                        <a:solidFill>
                          <a:srgbClr val="FF0000"/>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9"/>
                  </a:ext>
                </a:extLst>
              </a:tr>
              <a:tr h="370840">
                <a:tc>
                  <a:txBody>
                    <a:bodyPr/>
                    <a:lstStyle/>
                    <a:p>
                      <a:pPr algn="ctr"/>
                      <a:r>
                        <a:rPr lang="zh-CN" altLang="en-US" sz="2200" dirty="0">
                          <a:latin typeface="楷体" panose="02010609060101010101" pitchFamily="49" charset="-122"/>
                          <a:ea typeface="楷体" panose="02010609060101010101" pitchFamily="49" charset="-122"/>
                        </a:rPr>
                        <a:t>衣康酸</a:t>
                      </a: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r>
                        <a:rPr lang="en-US" altLang="zh-CN"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2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2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6305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856410"/>
            <a:ext cx="4859797" cy="5688632"/>
          </a:xfrm>
          <a:prstGeom prst="rect">
            <a:avLst/>
          </a:prstGeom>
        </p:spPr>
      </p:pic>
    </p:spTree>
    <p:extLst>
      <p:ext uri="{BB962C8B-B14F-4D97-AF65-F5344CB8AC3E}">
        <p14:creationId xmlns:p14="http://schemas.microsoft.com/office/powerpoint/2010/main" val="397641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graphicFrame>
        <p:nvGraphicFramePr>
          <p:cNvPr id="9" name="Object 2"/>
          <p:cNvGraphicFramePr>
            <a:graphicFrameLocks noChangeAspect="1"/>
          </p:cNvGraphicFramePr>
          <p:nvPr>
            <p:extLst>
              <p:ext uri="{D42A27DB-BD31-4B8C-83A1-F6EECF244321}">
                <p14:modId xmlns:p14="http://schemas.microsoft.com/office/powerpoint/2010/main" val="2369474773"/>
              </p:ext>
            </p:extLst>
          </p:nvPr>
        </p:nvGraphicFramePr>
        <p:xfrm>
          <a:off x="179512" y="794354"/>
          <a:ext cx="8828644" cy="5377846"/>
        </p:xfrm>
        <a:graphic>
          <a:graphicData uri="http://schemas.openxmlformats.org/presentationml/2006/ole">
            <mc:AlternateContent xmlns:mc="http://schemas.openxmlformats.org/markup-compatibility/2006">
              <mc:Choice xmlns:v="urn:schemas-microsoft-com:vml" Requires="v">
                <p:oleObj spid="_x0000_s5514" name="Photo Editor 照片" r:id="rId3" imgW="7621064" imgH="5714286" progId="MSPhotoEd.3">
                  <p:embed/>
                </p:oleObj>
              </mc:Choice>
              <mc:Fallback>
                <p:oleObj name="Photo Editor 照片" r:id="rId3" imgW="7621064" imgH="57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2601"/>
                      <a:stretch>
                        <a:fillRect/>
                      </a:stretch>
                    </p:blipFill>
                    <p:spPr bwMode="auto">
                      <a:xfrm>
                        <a:off x="179512" y="794354"/>
                        <a:ext cx="8828644" cy="5377846"/>
                      </a:xfrm>
                      <a:prstGeom prst="rect">
                        <a:avLst/>
                      </a:prstGeom>
                      <a:noFill/>
                      <a:ln>
                        <a:noFill/>
                      </a:ln>
                      <a:effectLst/>
                    </p:spPr>
                  </p:pic>
                </p:oleObj>
              </mc:Fallback>
            </mc:AlternateContent>
          </a:graphicData>
        </a:graphic>
      </p:graphicFrame>
      <p:graphicFrame>
        <p:nvGraphicFramePr>
          <p:cNvPr id="10" name="Object 5">
            <a:hlinkClick r:id="" action="ppaction://ole?verb=0"/>
          </p:cNvPr>
          <p:cNvGraphicFramePr>
            <a:graphicFrameLocks noChangeAspect="1"/>
          </p:cNvGraphicFramePr>
          <p:nvPr>
            <p:extLst>
              <p:ext uri="{D42A27DB-BD31-4B8C-83A1-F6EECF244321}">
                <p14:modId xmlns:p14="http://schemas.microsoft.com/office/powerpoint/2010/main" val="1608104174"/>
              </p:ext>
            </p:extLst>
          </p:nvPr>
        </p:nvGraphicFramePr>
        <p:xfrm>
          <a:off x="6929438" y="6049963"/>
          <a:ext cx="2095500" cy="711200"/>
        </p:xfrm>
        <a:graphic>
          <a:graphicData uri="http://schemas.openxmlformats.org/presentationml/2006/ole">
            <mc:AlternateContent xmlns:mc="http://schemas.openxmlformats.org/markup-compatibility/2006">
              <mc:Choice xmlns:v="urn:schemas-microsoft-com:vml" Requires="v">
                <p:oleObj spid="_x0000_s5515" name="包装程序外壳对象" showAsIcon="1" r:id="rId5" imgW="2095920" imgH="711360" progId="Package">
                  <p:embed/>
                </p:oleObj>
              </mc:Choice>
              <mc:Fallback>
                <p:oleObj name="包装程序外壳对象" showAsIcon="1" r:id="rId5" imgW="2095920" imgH="711360" progId="Package">
                  <p:embed/>
                  <p:pic>
                    <p:nvPicPr>
                      <p:cNvPr id="0" name=""/>
                      <p:cNvPicPr>
                        <a:picLocks noChangeAspect="1" noChangeArrowheads="1"/>
                      </p:cNvPicPr>
                      <p:nvPr/>
                    </p:nvPicPr>
                    <p:blipFill>
                      <a:blip r:embed="rId6"/>
                      <a:srcRect/>
                      <a:stretch>
                        <a:fillRect/>
                      </a:stretch>
                    </p:blipFill>
                    <p:spPr bwMode="auto">
                      <a:xfrm>
                        <a:off x="6929438" y="6049963"/>
                        <a:ext cx="2095500" cy="711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255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400" b="1" dirty="0">
                <a:solidFill>
                  <a:schemeClr val="tx1"/>
                </a:solidFill>
                <a:latin typeface="楷体" panose="02010609060101010101" pitchFamily="49" charset="-122"/>
                <a:ea typeface="楷体" panose="02010609060101010101" pitchFamily="49" charset="-122"/>
              </a:rPr>
              <a:t>将第三单体衣康酸与</a:t>
            </a:r>
            <a:r>
              <a:rPr lang="en-US" altLang="zh-CN" sz="2400" b="1" dirty="0">
                <a:solidFill>
                  <a:schemeClr val="tx1"/>
                </a:solidFill>
                <a:latin typeface="楷体" panose="02010609060101010101" pitchFamily="49" charset="-122"/>
                <a:ea typeface="楷体" panose="02010609060101010101" pitchFamily="49" charset="-122"/>
              </a:rPr>
              <a:t>4%</a:t>
            </a:r>
            <a:r>
              <a:rPr lang="zh-CN" altLang="en-US" sz="2400" b="1" dirty="0">
                <a:solidFill>
                  <a:schemeClr val="tx1"/>
                </a:solidFill>
                <a:latin typeface="楷体" panose="02010609060101010101" pitchFamily="49" charset="-122"/>
                <a:ea typeface="楷体" panose="02010609060101010101" pitchFamily="49" charset="-122"/>
              </a:rPr>
              <a:t>的</a:t>
            </a:r>
            <a:r>
              <a:rPr lang="en-US" altLang="zh-CN" sz="2400" b="1" dirty="0" err="1">
                <a:solidFill>
                  <a:schemeClr val="tx1"/>
                </a:solidFill>
                <a:latin typeface="楷体" panose="02010609060101010101" pitchFamily="49" charset="-122"/>
                <a:ea typeface="楷体" panose="02010609060101010101" pitchFamily="49" charset="-122"/>
              </a:rPr>
              <a:t>NaOH</a:t>
            </a:r>
            <a:r>
              <a:rPr lang="zh-CN" altLang="en-US" sz="2400" b="1" dirty="0">
                <a:solidFill>
                  <a:schemeClr val="tx1"/>
                </a:solidFill>
                <a:latin typeface="楷体" panose="02010609060101010101" pitchFamily="49" charset="-122"/>
                <a:ea typeface="楷体" panose="02010609060101010101" pitchFamily="49" charset="-122"/>
              </a:rPr>
              <a:t>配成</a:t>
            </a:r>
            <a:r>
              <a:rPr lang="en-US" altLang="zh-CN" sz="2400" b="1" dirty="0">
                <a:solidFill>
                  <a:schemeClr val="tx1"/>
                </a:solidFill>
                <a:latin typeface="楷体" panose="02010609060101010101" pitchFamily="49" charset="-122"/>
                <a:ea typeface="楷体" panose="02010609060101010101" pitchFamily="49" charset="-122"/>
              </a:rPr>
              <a:t>13.5%</a:t>
            </a:r>
            <a:r>
              <a:rPr lang="zh-CN" altLang="en-US" sz="2400" b="1" dirty="0">
                <a:solidFill>
                  <a:schemeClr val="tx1"/>
                </a:solidFill>
                <a:latin typeface="楷体" panose="02010609060101010101" pitchFamily="49" charset="-122"/>
                <a:ea typeface="楷体" panose="02010609060101010101" pitchFamily="49" charset="-122"/>
              </a:rPr>
              <a:t>的衣康酸钠溶液，并与</a:t>
            </a:r>
            <a:r>
              <a:rPr lang="en-US" altLang="zh-CN" sz="2400" b="1" dirty="0">
                <a:solidFill>
                  <a:schemeClr val="tx1"/>
                </a:solidFill>
                <a:latin typeface="楷体" panose="02010609060101010101" pitchFamily="49" charset="-122"/>
                <a:ea typeface="楷体" panose="02010609060101010101" pitchFamily="49" charset="-122"/>
              </a:rPr>
              <a:t>AIBN</a:t>
            </a:r>
            <a:r>
              <a:rPr lang="zh-CN" altLang="en-US" sz="2400" b="1" dirty="0">
                <a:solidFill>
                  <a:schemeClr val="tx1"/>
                </a:solidFill>
                <a:latin typeface="楷体" panose="02010609060101010101" pitchFamily="49" charset="-122"/>
                <a:ea typeface="楷体" panose="02010609060101010101" pitchFamily="49" charset="-122"/>
              </a:rPr>
              <a:t>、二氧化硫脲混合后，送入混合器与丙烯腈、丙烯酸甲酯进行混合，调节</a:t>
            </a:r>
            <a:r>
              <a:rPr lang="en-US" altLang="zh-CN" sz="2400" b="1" dirty="0">
                <a:solidFill>
                  <a:schemeClr val="tx1"/>
                </a:solidFill>
                <a:latin typeface="楷体" panose="02010609060101010101" pitchFamily="49" charset="-122"/>
                <a:ea typeface="楷体" panose="02010609060101010101" pitchFamily="49" charset="-122"/>
              </a:rPr>
              <a:t>pH</a:t>
            </a:r>
            <a:r>
              <a:rPr lang="zh-CN" altLang="en-US" sz="2400" b="1" dirty="0">
                <a:solidFill>
                  <a:schemeClr val="tx1"/>
                </a:solidFill>
                <a:latin typeface="楷体" panose="02010609060101010101" pitchFamily="49" charset="-122"/>
                <a:ea typeface="楷体" panose="02010609060101010101" pitchFamily="49" charset="-122"/>
              </a:rPr>
              <a:t>值为</a:t>
            </a:r>
            <a:r>
              <a:rPr lang="en-US" altLang="zh-CN" sz="2400" b="1" dirty="0">
                <a:solidFill>
                  <a:schemeClr val="tx1"/>
                </a:solidFill>
                <a:latin typeface="楷体" panose="02010609060101010101" pitchFamily="49" charset="-122"/>
                <a:ea typeface="楷体" panose="02010609060101010101" pitchFamily="49" charset="-122"/>
              </a:rPr>
              <a:t>4</a:t>
            </a:r>
            <a:r>
              <a:rPr lang="zh-CN" altLang="en-US" sz="2400" b="1" dirty="0">
                <a:solidFill>
                  <a:schemeClr val="tx1"/>
                </a:solidFill>
                <a:latin typeface="楷体" panose="02010609060101010101" pitchFamily="49" charset="-122"/>
                <a:ea typeface="楷体" panose="02010609060101010101" pitchFamily="49" charset="-122"/>
              </a:rPr>
              <a:t>～</a:t>
            </a:r>
            <a:r>
              <a:rPr lang="en-US" altLang="zh-CN" sz="2400" b="1" dirty="0">
                <a:solidFill>
                  <a:schemeClr val="tx1"/>
                </a:solidFill>
                <a:latin typeface="楷体" panose="02010609060101010101" pitchFamily="49" charset="-122"/>
                <a:ea typeface="楷体" panose="02010609060101010101" pitchFamily="49" charset="-122"/>
              </a:rPr>
              <a:t>5</a:t>
            </a:r>
            <a:r>
              <a:rPr lang="zh-CN" altLang="en-US" sz="2400" b="1" dirty="0">
                <a:solidFill>
                  <a:schemeClr val="tx1"/>
                </a:solidFill>
                <a:latin typeface="楷体" panose="02010609060101010101" pitchFamily="49" charset="-122"/>
                <a:ea typeface="楷体" panose="02010609060101010101" pitchFamily="49" charset="-122"/>
              </a:rPr>
              <a:t>。混合好的物料与异丙醇一起经过滤器过滤，通过热交换器控制进料温度后，进行聚合釜，并根据工艺条件进行聚合。</a:t>
            </a:r>
            <a:endParaRPr lang="en-US" altLang="zh-CN" sz="24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b="1" dirty="0">
                <a:solidFill>
                  <a:schemeClr val="tx1"/>
                </a:solidFill>
                <a:latin typeface="楷体" panose="02010609060101010101" pitchFamily="49" charset="-122"/>
                <a:ea typeface="楷体" panose="02010609060101010101" pitchFamily="49" charset="-122"/>
              </a:rPr>
              <a:t>聚合后的浆液在两个脱单体塔内真空脱单体，真空度为</a:t>
            </a:r>
            <a:r>
              <a:rPr lang="en-US" altLang="zh-CN" sz="2400" b="1" dirty="0">
                <a:solidFill>
                  <a:schemeClr val="tx1"/>
                </a:solidFill>
                <a:latin typeface="楷体" panose="02010609060101010101" pitchFamily="49" charset="-122"/>
                <a:ea typeface="楷体" panose="02010609060101010101" pitchFamily="49" charset="-122"/>
              </a:rPr>
              <a:t>0.091MPa</a:t>
            </a:r>
            <a:r>
              <a:rPr lang="zh-CN" altLang="en-US" sz="2400" b="1" dirty="0">
                <a:solidFill>
                  <a:schemeClr val="tx1"/>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从混合器抽出一部分混合液冷却至</a:t>
            </a:r>
            <a:r>
              <a:rPr lang="en-US" altLang="zh-CN" sz="2400" b="1" dirty="0">
                <a:solidFill>
                  <a:srgbClr val="FF0000"/>
                </a:solidFill>
                <a:latin typeface="楷体" panose="02010609060101010101" pitchFamily="49" charset="-122"/>
                <a:ea typeface="楷体" panose="02010609060101010101" pitchFamily="49" charset="-122"/>
              </a:rPr>
              <a:t>9℃</a:t>
            </a:r>
            <a:r>
              <a:rPr lang="zh-CN" altLang="en-US" sz="2400" b="1" dirty="0">
                <a:solidFill>
                  <a:srgbClr val="FF0000"/>
                </a:solidFill>
                <a:latin typeface="楷体" panose="02010609060101010101" pitchFamily="49" charset="-122"/>
                <a:ea typeface="楷体" panose="02010609060101010101" pitchFamily="49" charset="-122"/>
              </a:rPr>
              <a:t>送入喷淋冷凝器作为喷淋液使用</a:t>
            </a:r>
            <a:r>
              <a:rPr lang="zh-CN" altLang="en-US" sz="2400" b="1" dirty="0">
                <a:solidFill>
                  <a:schemeClr val="tx1"/>
                </a:solidFill>
                <a:latin typeface="楷体" panose="02010609060101010101" pitchFamily="49" charset="-122"/>
                <a:ea typeface="楷体" panose="02010609060101010101" pitchFamily="49" charset="-122"/>
              </a:rPr>
              <a:t>，由两个脱单体塔出来的混合蒸汽被喷淋液冷凝成液体，一起返回到混合器循环使用。</a:t>
            </a:r>
            <a:endParaRPr lang="en-US" altLang="zh-CN" sz="24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b="1" dirty="0">
                <a:solidFill>
                  <a:schemeClr val="tx1"/>
                </a:solidFill>
                <a:latin typeface="楷体" panose="02010609060101010101" pitchFamily="49" charset="-122"/>
                <a:ea typeface="楷体" panose="02010609060101010101" pitchFamily="49" charset="-122"/>
              </a:rPr>
              <a:t>蒸汽被冷凝成液体，体积减小而形成真空，聚合物中最终单体含量小于</a:t>
            </a:r>
            <a:r>
              <a:rPr lang="en-US" altLang="zh-CN" sz="2400" b="1" dirty="0">
                <a:solidFill>
                  <a:schemeClr val="tx1"/>
                </a:solidFill>
                <a:latin typeface="楷体" panose="02010609060101010101" pitchFamily="49" charset="-122"/>
                <a:ea typeface="楷体" panose="02010609060101010101" pitchFamily="49" charset="-122"/>
              </a:rPr>
              <a:t>0.2%</a:t>
            </a:r>
            <a:r>
              <a:rPr lang="zh-CN" altLang="en-US" sz="2400" b="1" dirty="0">
                <a:solidFill>
                  <a:schemeClr val="tx1"/>
                </a:solidFill>
                <a:latin typeface="楷体" panose="02010609060101010101" pitchFamily="49" charset="-122"/>
                <a:ea typeface="楷体" panose="02010609060101010101" pitchFamily="49" charset="-122"/>
              </a:rPr>
              <a:t>，可以直接送去纺丝。</a:t>
            </a:r>
          </a:p>
        </p:txBody>
      </p:sp>
    </p:spTree>
    <p:extLst>
      <p:ext uri="{BB962C8B-B14F-4D97-AF65-F5344CB8AC3E}">
        <p14:creationId xmlns:p14="http://schemas.microsoft.com/office/powerpoint/2010/main" val="240350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8</a:t>
            </a:r>
            <a:r>
              <a:rPr lang="zh-CN" altLang="en-US" sz="2800" dirty="0">
                <a:latin typeface="楷体" panose="02010609060101010101" pitchFamily="49" charset="-122"/>
                <a:ea typeface="楷体" panose="02010609060101010101" pitchFamily="49" charset="-122"/>
                <a:cs typeface="Arial" panose="020B0604020202020204" pitchFamily="34" charset="0"/>
              </a:rPr>
              <a:t>）主要设备</a:t>
            </a:r>
          </a:p>
        </p:txBody>
      </p:sp>
      <p:sp>
        <p:nvSpPr>
          <p:cNvPr id="9" name="对角圆角矩形 8"/>
          <p:cNvSpPr/>
          <p:nvPr/>
        </p:nvSpPr>
        <p:spPr>
          <a:xfrm>
            <a:off x="4806026" y="404664"/>
            <a:ext cx="3942438"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从混合器来的混合液，在进入聚合釜前，先进入由分段加热器和冷凝器组成的进料温度控制器，下段用</a:t>
            </a:r>
            <a:r>
              <a:rPr lang="en-US" altLang="zh-CN" sz="2800" b="1" dirty="0">
                <a:solidFill>
                  <a:srgbClr val="FF0000"/>
                </a:solidFill>
                <a:latin typeface="楷体" panose="02010609060101010101" pitchFamily="49" charset="-122"/>
                <a:ea typeface="楷体" panose="02010609060101010101" pitchFamily="49" charset="-122"/>
              </a:rPr>
              <a:t>1℃</a:t>
            </a:r>
            <a:r>
              <a:rPr lang="zh-CN" altLang="en-US" sz="2800" b="1" dirty="0">
                <a:solidFill>
                  <a:srgbClr val="FF0000"/>
                </a:solidFill>
                <a:latin typeface="楷体" panose="02010609060101010101" pitchFamily="49" charset="-122"/>
                <a:ea typeface="楷体" panose="02010609060101010101" pitchFamily="49" charset="-122"/>
              </a:rPr>
              <a:t>水冷却</a:t>
            </a:r>
            <a:r>
              <a:rPr lang="zh-CN" altLang="en-US" sz="2800" b="1" dirty="0">
                <a:solidFill>
                  <a:schemeClr val="tx1"/>
                </a:solidFill>
                <a:latin typeface="楷体" panose="02010609060101010101" pitchFamily="49" charset="-122"/>
                <a:ea typeface="楷体" panose="02010609060101010101" pitchFamily="49" charset="-122"/>
              </a:rPr>
              <a:t>，上段用</a:t>
            </a:r>
            <a:r>
              <a:rPr lang="en-US" altLang="zh-CN" sz="2800" b="1" dirty="0">
                <a:solidFill>
                  <a:srgbClr val="FF0000"/>
                </a:solidFill>
                <a:latin typeface="楷体" panose="02010609060101010101" pitchFamily="49" charset="-122"/>
                <a:ea typeface="楷体" panose="02010609060101010101" pitchFamily="49" charset="-122"/>
              </a:rPr>
              <a:t>60℃</a:t>
            </a:r>
            <a:r>
              <a:rPr lang="zh-CN" altLang="en-US" sz="2800" b="1" dirty="0">
                <a:solidFill>
                  <a:srgbClr val="FF0000"/>
                </a:solidFill>
                <a:latin typeface="楷体" panose="02010609060101010101" pitchFamily="49" charset="-122"/>
                <a:ea typeface="楷体" panose="02010609060101010101" pitchFamily="49" charset="-122"/>
              </a:rPr>
              <a:t>热水加热</a:t>
            </a:r>
            <a:r>
              <a:rPr lang="zh-CN" altLang="en-US" sz="2800" b="1" dirty="0">
                <a:solidFill>
                  <a:schemeClr val="tx1"/>
                </a:solidFill>
                <a:latin typeface="楷体" panose="02010609060101010101" pitchFamily="49" charset="-122"/>
                <a:ea typeface="楷体" panose="02010609060101010101" pitchFamily="49" charset="-122"/>
              </a:rPr>
              <a:t>，控制进料温度为</a:t>
            </a:r>
            <a:r>
              <a:rPr lang="en-US" altLang="zh-CN" sz="2800" b="1" dirty="0">
                <a:solidFill>
                  <a:schemeClr val="tx1"/>
                </a:solidFill>
                <a:latin typeface="楷体" panose="02010609060101010101" pitchFamily="49" charset="-122"/>
                <a:ea typeface="楷体" panose="02010609060101010101" pitchFamily="49" charset="-122"/>
              </a:rPr>
              <a:t>15</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18℃</a:t>
            </a:r>
            <a:r>
              <a:rPr lang="zh-CN" altLang="en-US" sz="2800" b="1" dirty="0">
                <a:solidFill>
                  <a:schemeClr val="tx1"/>
                </a:solidFill>
                <a:latin typeface="楷体" panose="02010609060101010101" pitchFamily="49" charset="-122"/>
                <a:ea typeface="楷体" panose="02010609060101010101" pitchFamily="49" charset="-122"/>
              </a:rPr>
              <a:t>。聚合采用</a:t>
            </a:r>
            <a:r>
              <a:rPr lang="zh-CN" altLang="en-US" sz="2800" b="1" dirty="0">
                <a:solidFill>
                  <a:srgbClr val="FF0000"/>
                </a:solidFill>
                <a:latin typeface="楷体" panose="02010609060101010101" pitchFamily="49" charset="-122"/>
                <a:ea typeface="楷体" panose="02010609060101010101" pitchFamily="49" charset="-122"/>
              </a:rPr>
              <a:t>满釜</a:t>
            </a:r>
            <a:r>
              <a:rPr lang="zh-CN" altLang="en-US" sz="2800" b="1" dirty="0">
                <a:solidFill>
                  <a:schemeClr val="tx1"/>
                </a:solidFill>
                <a:latin typeface="楷体" panose="02010609060101010101" pitchFamily="49" charset="-122"/>
                <a:ea typeface="楷体" panose="02010609060101010101" pitchFamily="49" charset="-122"/>
              </a:rPr>
              <a:t>操作，物料从底部进入从上面出料。釜的高径比为</a:t>
            </a:r>
            <a:r>
              <a:rPr lang="en-US" altLang="zh-CN" sz="2800" b="1" dirty="0">
                <a:solidFill>
                  <a:schemeClr val="tx1"/>
                </a:solidFill>
                <a:latin typeface="楷体" panose="02010609060101010101" pitchFamily="49" charset="-122"/>
                <a:ea typeface="楷体" panose="02010609060101010101" pitchFamily="49" charset="-122"/>
              </a:rPr>
              <a:t>2∶1</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1∶1</a:t>
            </a:r>
            <a:r>
              <a:rPr lang="zh-CN" altLang="en-US" sz="2800" b="1" dirty="0">
                <a:solidFill>
                  <a:schemeClr val="tx1"/>
                </a:solidFill>
                <a:latin typeface="楷体" panose="02010609060101010101" pitchFamily="49" charset="-122"/>
                <a:ea typeface="楷体" panose="02010609060101010101" pitchFamily="49" charset="-122"/>
              </a:rPr>
              <a:t>。用夹套调节聚合温度。</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4410490" cy="5040560"/>
          </a:xfrm>
          <a:prstGeom prst="rect">
            <a:avLst/>
          </a:prstGeom>
        </p:spPr>
      </p:pic>
    </p:spTree>
    <p:extLst>
      <p:ext uri="{BB962C8B-B14F-4D97-AF65-F5344CB8AC3E}">
        <p14:creationId xmlns:p14="http://schemas.microsoft.com/office/powerpoint/2010/main" val="2322441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8</a:t>
            </a:r>
            <a:r>
              <a:rPr lang="zh-CN" altLang="en-US" sz="2800" dirty="0">
                <a:latin typeface="楷体" panose="02010609060101010101" pitchFamily="49" charset="-122"/>
                <a:ea typeface="楷体" panose="02010609060101010101" pitchFamily="49" charset="-122"/>
                <a:cs typeface="Arial" panose="020B0604020202020204" pitchFamily="34" charset="0"/>
              </a:rPr>
              <a:t>）主要设备</a:t>
            </a:r>
          </a:p>
        </p:txBody>
      </p:sp>
      <p:sp>
        <p:nvSpPr>
          <p:cNvPr id="9" name="对角圆角矩形 8"/>
          <p:cNvSpPr/>
          <p:nvPr/>
        </p:nvSpPr>
        <p:spPr>
          <a:xfrm>
            <a:off x="3473824" y="260871"/>
            <a:ext cx="5274640" cy="6264473"/>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釜内同一搅拌轴的三个不向高度上安装</a:t>
            </a:r>
            <a:r>
              <a:rPr lang="zh-CN" altLang="en-US" sz="2800" b="1" dirty="0">
                <a:solidFill>
                  <a:srgbClr val="FF0000"/>
                </a:solidFill>
                <a:latin typeface="楷体" panose="02010609060101010101" pitchFamily="49" charset="-122"/>
                <a:ea typeface="楷体" panose="02010609060101010101" pitchFamily="49" charset="-122"/>
              </a:rPr>
              <a:t>三组搅拌桨叶</a:t>
            </a:r>
            <a:r>
              <a:rPr lang="zh-CN" altLang="en-US" sz="2800" b="1" dirty="0">
                <a:solidFill>
                  <a:schemeClr val="tx1"/>
                </a:solidFill>
                <a:latin typeface="楷体" panose="02010609060101010101" pitchFamily="49" charset="-122"/>
                <a:ea typeface="楷体" panose="02010609060101010101" pitchFamily="49" charset="-122"/>
              </a:rPr>
              <a:t>，每组由</a:t>
            </a:r>
            <a:r>
              <a:rPr lang="zh-CN" altLang="en-US" sz="2800" b="1" dirty="0">
                <a:solidFill>
                  <a:srgbClr val="FF0000"/>
                </a:solidFill>
                <a:latin typeface="楷体" panose="02010609060101010101" pitchFamily="49" charset="-122"/>
                <a:ea typeface="楷体" panose="02010609060101010101" pitchFamily="49" charset="-122"/>
              </a:rPr>
              <a:t>四块桨</a:t>
            </a:r>
            <a:r>
              <a:rPr lang="zh-CN" altLang="en-US" sz="2800" b="1" dirty="0">
                <a:solidFill>
                  <a:schemeClr val="tx1"/>
                </a:solidFill>
                <a:latin typeface="楷体" panose="02010609060101010101" pitchFamily="49" charset="-122"/>
                <a:ea typeface="楷体" panose="02010609060101010101" pitchFamily="49" charset="-122"/>
              </a:rPr>
              <a:t>叫组成，桨叶与水平成</a:t>
            </a:r>
            <a:r>
              <a:rPr lang="en-US" altLang="zh-CN" sz="2800" b="1" dirty="0">
                <a:solidFill>
                  <a:srgbClr val="FF0000"/>
                </a:solidFill>
                <a:latin typeface="楷体" panose="02010609060101010101" pitchFamily="49" charset="-122"/>
                <a:ea typeface="楷体" panose="02010609060101010101" pitchFamily="49" charset="-122"/>
              </a:rPr>
              <a:t>45</a:t>
            </a:r>
            <a:r>
              <a:rPr lang="zh-CN" altLang="en-US" sz="2800" b="1" dirty="0">
                <a:solidFill>
                  <a:srgbClr val="FF0000"/>
                </a:solidFill>
                <a:latin typeface="楷体" panose="02010609060101010101" pitchFamily="49" charset="-122"/>
                <a:ea typeface="楷体" panose="02010609060101010101" pitchFamily="49" charset="-122"/>
              </a:rPr>
              <a:t>角</a:t>
            </a:r>
            <a:r>
              <a:rPr lang="zh-CN" altLang="en-US" sz="2800" b="1" dirty="0">
                <a:solidFill>
                  <a:schemeClr val="tx1"/>
                </a:solidFill>
                <a:latin typeface="楷体" panose="02010609060101010101" pitchFamily="49" charset="-122"/>
                <a:ea typeface="楷体" panose="02010609060101010101" pitchFamily="49" charset="-122"/>
              </a:rPr>
              <a:t>，上、下两层桨叶的倾角与中间桨叶的倾角方向相反，</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搅拌轴转动时，上、下层桨叶推动物料向上翻滚，利于出料。</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中间一层桨叶搅动物料向下翻滚保证釜内聚合液混合均匀，并有利于出料。</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2653" b="27143"/>
          <a:stretch/>
        </p:blipFill>
        <p:spPr>
          <a:xfrm>
            <a:off x="503494" y="980728"/>
            <a:ext cx="2970330" cy="3672408"/>
          </a:xfrm>
          <a:prstGeom prst="rect">
            <a:avLst/>
          </a:prstGeom>
        </p:spPr>
      </p:pic>
    </p:spTree>
    <p:extLst>
      <p:ext uri="{BB962C8B-B14F-4D97-AF65-F5344CB8AC3E}">
        <p14:creationId xmlns:p14="http://schemas.microsoft.com/office/powerpoint/2010/main" val="4249391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8</a:t>
            </a:r>
            <a:r>
              <a:rPr lang="zh-CN" altLang="en-US" sz="2800" dirty="0">
                <a:latin typeface="楷体" panose="02010609060101010101" pitchFamily="49" charset="-122"/>
                <a:ea typeface="楷体" panose="02010609060101010101" pitchFamily="49" charset="-122"/>
                <a:cs typeface="Arial" panose="020B0604020202020204" pitchFamily="34" charset="0"/>
              </a:rPr>
              <a:t>）主要设备</a:t>
            </a:r>
          </a:p>
        </p:txBody>
      </p:sp>
      <p:sp>
        <p:nvSpPr>
          <p:cNvPr id="9" name="对角圆角矩形 8"/>
          <p:cNvSpPr/>
          <p:nvPr/>
        </p:nvSpPr>
        <p:spPr>
          <a:xfrm>
            <a:off x="629454" y="980728"/>
            <a:ext cx="8119010" cy="554461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gn="just">
              <a:lnSpc>
                <a:spcPct val="90000"/>
              </a:lnSpc>
              <a:buFontTx/>
              <a:buNone/>
            </a:pPr>
            <a:r>
              <a:rPr lang="zh-CN" altLang="en-US" sz="3200" b="1" dirty="0">
                <a:solidFill>
                  <a:srgbClr val="990033"/>
                </a:solidFill>
                <a:ea typeface="隶书" panose="02010509060101010101" pitchFamily="49" charset="-122"/>
              </a:rPr>
              <a:t>为什么要脱单体</a:t>
            </a:r>
          </a:p>
          <a:p>
            <a:pPr algn="just">
              <a:lnSpc>
                <a:spcPct val="90000"/>
              </a:lnSpc>
              <a:buClr>
                <a:srgbClr val="CC0066"/>
              </a:buClr>
              <a:buSzPct val="125000"/>
              <a:buFont typeface="Wingdings" panose="05000000000000000000" pitchFamily="2" charset="2"/>
              <a:buChar char="ü"/>
            </a:pPr>
            <a:r>
              <a:rPr lang="zh-CN" altLang="en-US" sz="3200" dirty="0">
                <a:ea typeface="隶书" panose="02010509060101010101" pitchFamily="49" charset="-122"/>
              </a:rPr>
              <a:t>由聚合釜出来的原液约有</a:t>
            </a:r>
            <a:r>
              <a:rPr lang="en-US" altLang="zh-CN" sz="3200" dirty="0">
                <a:ea typeface="隶书" panose="02010509060101010101" pitchFamily="49" charset="-122"/>
              </a:rPr>
              <a:t>45%</a:t>
            </a:r>
            <a:r>
              <a:rPr lang="zh-CN" altLang="en-US" sz="3200" dirty="0">
                <a:ea typeface="隶书" panose="02010509060101010101" pitchFamily="49" charset="-122"/>
              </a:rPr>
              <a:t>的单体未聚合，不脱单体，则会继续聚合，使原液粘度升高，影响纤维的质量。</a:t>
            </a:r>
          </a:p>
          <a:p>
            <a:pPr indent="457200" algn="just">
              <a:lnSpc>
                <a:spcPct val="90000"/>
              </a:lnSpc>
              <a:buClr>
                <a:srgbClr val="CC0066"/>
              </a:buClr>
              <a:buSzPct val="125000"/>
              <a:buFont typeface="Wingdings" panose="05000000000000000000" pitchFamily="2" charset="2"/>
              <a:buNone/>
            </a:pPr>
            <a:r>
              <a:rPr lang="zh-CN" altLang="en-US" sz="3200">
                <a:ea typeface="隶书" panose="02010509060101010101" pitchFamily="49" charset="-122"/>
              </a:rPr>
              <a:t>研究</a:t>
            </a:r>
            <a:r>
              <a:rPr lang="zh-CN" altLang="en-US" sz="3200" dirty="0">
                <a:ea typeface="隶书" panose="02010509060101010101" pitchFamily="49" charset="-122"/>
              </a:rPr>
              <a:t>结果表明，未脱单体</a:t>
            </a:r>
            <a:r>
              <a:rPr lang="en-US" altLang="zh-CN" sz="3200" dirty="0">
                <a:ea typeface="隶书" panose="02010509060101010101" pitchFamily="49" charset="-122"/>
              </a:rPr>
              <a:t>6</a:t>
            </a:r>
            <a:r>
              <a:rPr lang="zh-CN" altLang="en-US" sz="3200" dirty="0">
                <a:ea typeface="隶书" panose="02010509060101010101" pitchFamily="49" charset="-122"/>
              </a:rPr>
              <a:t>小时，</a:t>
            </a:r>
            <a:r>
              <a:rPr lang="en-US" altLang="zh-CN" sz="3200" dirty="0">
                <a:ea typeface="隶书" panose="02010509060101010101" pitchFamily="49" charset="-122"/>
              </a:rPr>
              <a:t>[η]</a:t>
            </a:r>
            <a:r>
              <a:rPr lang="zh-CN" altLang="en-US" sz="3200" dirty="0">
                <a:ea typeface="隶书" panose="02010509060101010101" pitchFamily="49" charset="-122"/>
              </a:rPr>
              <a:t>上升</a:t>
            </a:r>
            <a:r>
              <a:rPr lang="en-US" altLang="zh-CN" sz="3200" dirty="0">
                <a:ea typeface="隶书" panose="02010509060101010101" pitchFamily="49" charset="-122"/>
              </a:rPr>
              <a:t>100%</a:t>
            </a:r>
            <a:r>
              <a:rPr lang="zh-CN" altLang="en-US" sz="3200" dirty="0">
                <a:ea typeface="隶书" panose="02010509060101010101" pitchFamily="49" charset="-122"/>
              </a:rPr>
              <a:t>。</a:t>
            </a:r>
          </a:p>
          <a:p>
            <a:pPr algn="just">
              <a:lnSpc>
                <a:spcPct val="90000"/>
              </a:lnSpc>
              <a:buClr>
                <a:srgbClr val="CC0066"/>
              </a:buClr>
              <a:buSzPct val="125000"/>
              <a:buFont typeface="Wingdings" panose="05000000000000000000" pitchFamily="2" charset="2"/>
              <a:buChar char="ü"/>
            </a:pPr>
            <a:endParaRPr lang="zh-CN" altLang="en-US" sz="3200" dirty="0">
              <a:ea typeface="隶书" panose="02010509060101010101" pitchFamily="49" charset="-122"/>
            </a:endParaRPr>
          </a:p>
          <a:p>
            <a:pPr algn="just">
              <a:lnSpc>
                <a:spcPct val="90000"/>
              </a:lnSpc>
              <a:buClr>
                <a:srgbClr val="CC0066"/>
              </a:buClr>
              <a:buSzPct val="125000"/>
              <a:buFont typeface="Wingdings" panose="05000000000000000000" pitchFamily="2" charset="2"/>
              <a:buChar char="ü"/>
            </a:pPr>
            <a:r>
              <a:rPr lang="zh-CN" altLang="en-US" sz="3200" dirty="0">
                <a:ea typeface="隶书" panose="02010509060101010101" pitchFamily="49" charset="-122"/>
              </a:rPr>
              <a:t>不脱单体，纺丝过程中单体逸散出来污染环境。因此聚合后的浆液纺丝前必须脱除单体。</a:t>
            </a:r>
            <a:endParaRPr lang="en-US" altLang="zh-CN" sz="3200" dirty="0">
              <a:ea typeface="隶书" panose="02010509060101010101" pitchFamily="49" charset="-122"/>
            </a:endParaRPr>
          </a:p>
        </p:txBody>
      </p:sp>
    </p:spTree>
    <p:extLst>
      <p:ext uri="{BB962C8B-B14F-4D97-AF65-F5344CB8AC3E}">
        <p14:creationId xmlns:p14="http://schemas.microsoft.com/office/powerpoint/2010/main" val="367749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8</a:t>
            </a:r>
            <a:r>
              <a:rPr lang="zh-CN" altLang="en-US" sz="2800" dirty="0">
                <a:latin typeface="楷体" panose="02010609060101010101" pitchFamily="49" charset="-122"/>
                <a:ea typeface="楷体" panose="02010609060101010101" pitchFamily="49" charset="-122"/>
                <a:cs typeface="Arial" panose="020B0604020202020204" pitchFamily="34" charset="0"/>
              </a:rPr>
              <a:t>）主要设备</a:t>
            </a:r>
          </a:p>
        </p:txBody>
      </p:sp>
      <p:sp>
        <p:nvSpPr>
          <p:cNvPr id="9" name="对角圆角矩形 8"/>
          <p:cNvSpPr/>
          <p:nvPr/>
        </p:nvSpPr>
        <p:spPr>
          <a:xfrm>
            <a:off x="4183242" y="260871"/>
            <a:ext cx="4565222" cy="6264473"/>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脱单体塔内有五层伞，最上层起阻挡作用，防止进入物液直冲喷淋冷凝器或真空管道。</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第二至第五层伞是确保浆液在伞上成薄膜以增加蒸发面积，使浆液内的单体和气体易于逸出。</a:t>
            </a:r>
            <a:endParaRPr lang="en-US" altLang="zh-CN" sz="2800" b="1"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伞圆锥角一般为</a:t>
            </a:r>
            <a:r>
              <a:rPr lang="en-US" altLang="zh-CN" sz="2800" b="1" dirty="0">
                <a:solidFill>
                  <a:schemeClr val="tx1"/>
                </a:solidFill>
                <a:latin typeface="楷体" panose="02010609060101010101" pitchFamily="49" charset="-122"/>
                <a:ea typeface="楷体" panose="02010609060101010101" pitchFamily="49" charset="-122"/>
              </a:rPr>
              <a:t>120</a:t>
            </a:r>
            <a:r>
              <a:rPr lang="zh-CN" altLang="en-US" sz="2800" b="1" dirty="0">
                <a:solidFill>
                  <a:schemeClr val="tx1"/>
                </a:solidFill>
                <a:latin typeface="楷体" panose="02010609060101010101" pitchFamily="49" charset="-122"/>
                <a:ea typeface="楷体" panose="02010609060101010101" pitchFamily="49" charset="-122"/>
              </a:rPr>
              <a:t>度角。浆液进入脱单体塔时采用同心套管，内外管各通两层伞，以保证浆液均匀。</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57" y="1124744"/>
            <a:ext cx="4009185" cy="4680520"/>
          </a:xfrm>
          <a:prstGeom prst="rect">
            <a:avLst/>
          </a:prstGeom>
        </p:spPr>
      </p:pic>
    </p:spTree>
    <p:extLst>
      <p:ext uri="{BB962C8B-B14F-4D97-AF65-F5344CB8AC3E}">
        <p14:creationId xmlns:p14="http://schemas.microsoft.com/office/powerpoint/2010/main" val="3236528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grpSp>
        <p:nvGrpSpPr>
          <p:cNvPr id="10" name="Group 3"/>
          <p:cNvGrpSpPr>
            <a:grpSpLocks/>
          </p:cNvGrpSpPr>
          <p:nvPr/>
        </p:nvGrpSpPr>
        <p:grpSpPr bwMode="auto">
          <a:xfrm>
            <a:off x="1835696" y="980728"/>
            <a:ext cx="5029200" cy="4800600"/>
            <a:chOff x="960" y="720"/>
            <a:chExt cx="3168" cy="3024"/>
          </a:xfrm>
        </p:grpSpPr>
        <p:sp>
          <p:nvSpPr>
            <p:cNvPr id="11" name="AutoShape 4"/>
            <p:cNvSpPr>
              <a:spLocks noChangeArrowheads="1"/>
            </p:cNvSpPr>
            <p:nvPr/>
          </p:nvSpPr>
          <p:spPr bwMode="auto">
            <a:xfrm>
              <a:off x="960" y="720"/>
              <a:ext cx="3168" cy="384"/>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）单体浓度的影响</a:t>
              </a:r>
            </a:p>
          </p:txBody>
        </p:sp>
        <p:sp>
          <p:nvSpPr>
            <p:cNvPr id="12" name="AutoShape 5"/>
            <p:cNvSpPr>
              <a:spLocks noChangeArrowheads="1"/>
            </p:cNvSpPr>
            <p:nvPr/>
          </p:nvSpPr>
          <p:spPr bwMode="auto">
            <a:xfrm>
              <a:off x="960" y="1104"/>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2</a:t>
              </a:r>
              <a:r>
                <a:rPr lang="zh-CN" altLang="en-US" sz="2400">
                  <a:solidFill>
                    <a:schemeClr val="tx1"/>
                  </a:solidFill>
                  <a:latin typeface="Times New Roman" panose="02020603050405020304" pitchFamily="18" charset="0"/>
                </a:rPr>
                <a:t>）聚合时间的影响</a:t>
              </a:r>
            </a:p>
          </p:txBody>
        </p:sp>
        <p:sp>
          <p:nvSpPr>
            <p:cNvPr id="13" name="AutoShape 6"/>
            <p:cNvSpPr>
              <a:spLocks noChangeArrowheads="1"/>
            </p:cNvSpPr>
            <p:nvPr/>
          </p:nvSpPr>
          <p:spPr bwMode="auto">
            <a:xfrm>
              <a:off x="960" y="1440"/>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3</a:t>
              </a:r>
              <a:r>
                <a:rPr lang="zh-CN" altLang="en-US" sz="2400">
                  <a:solidFill>
                    <a:schemeClr val="tx1"/>
                  </a:solidFill>
                  <a:latin typeface="Times New Roman" panose="02020603050405020304" pitchFamily="18" charset="0"/>
                </a:rPr>
                <a:t>）聚合温度的影响</a:t>
              </a:r>
            </a:p>
          </p:txBody>
        </p:sp>
        <p:sp>
          <p:nvSpPr>
            <p:cNvPr id="14" name="AutoShape 7"/>
            <p:cNvSpPr>
              <a:spLocks noChangeArrowheads="1"/>
            </p:cNvSpPr>
            <p:nvPr/>
          </p:nvSpPr>
          <p:spPr bwMode="auto">
            <a:xfrm>
              <a:off x="960" y="1776"/>
              <a:ext cx="3168" cy="288"/>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4</a:t>
              </a:r>
              <a:r>
                <a:rPr lang="zh-CN" altLang="en-US" sz="2400">
                  <a:solidFill>
                    <a:schemeClr val="tx1"/>
                  </a:solidFill>
                  <a:latin typeface="Times New Roman" panose="02020603050405020304" pitchFamily="18" charset="0"/>
                </a:rPr>
                <a:t>）介质</a:t>
              </a:r>
              <a:r>
                <a:rPr lang="en-US" altLang="zh-CN" sz="2400">
                  <a:solidFill>
                    <a:schemeClr val="tx1"/>
                  </a:solidFill>
                  <a:latin typeface="Times New Roman" panose="02020603050405020304" pitchFamily="18" charset="0"/>
                </a:rPr>
                <a:t>PH</a:t>
              </a:r>
              <a:r>
                <a:rPr lang="zh-CN" altLang="en-US" sz="2400">
                  <a:solidFill>
                    <a:schemeClr val="tx1"/>
                  </a:solidFill>
                  <a:latin typeface="Times New Roman" panose="02020603050405020304" pitchFamily="18" charset="0"/>
                </a:rPr>
                <a:t>的影响</a:t>
              </a:r>
            </a:p>
          </p:txBody>
        </p:sp>
        <p:sp>
          <p:nvSpPr>
            <p:cNvPr id="15" name="AutoShape 8"/>
            <p:cNvSpPr>
              <a:spLocks noChangeArrowheads="1"/>
            </p:cNvSpPr>
            <p:nvPr/>
          </p:nvSpPr>
          <p:spPr bwMode="auto">
            <a:xfrm>
              <a:off x="960" y="2064"/>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5</a:t>
              </a:r>
              <a:r>
                <a:rPr lang="zh-CN" altLang="en-US" sz="2400">
                  <a:solidFill>
                    <a:schemeClr val="tx1"/>
                  </a:solidFill>
                  <a:latin typeface="Times New Roman" panose="02020603050405020304" pitchFamily="18" charset="0"/>
                </a:rPr>
                <a:t>）引发剂浓度的影响</a:t>
              </a:r>
            </a:p>
          </p:txBody>
        </p:sp>
        <p:sp>
          <p:nvSpPr>
            <p:cNvPr id="16" name="AutoShape 9"/>
            <p:cNvSpPr>
              <a:spLocks noChangeArrowheads="1"/>
            </p:cNvSpPr>
            <p:nvPr/>
          </p:nvSpPr>
          <p:spPr bwMode="auto">
            <a:xfrm>
              <a:off x="960" y="2400"/>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6</a:t>
              </a:r>
              <a:r>
                <a:rPr lang="zh-CN" altLang="en-US" sz="2400">
                  <a:solidFill>
                    <a:schemeClr val="tx1"/>
                  </a:solidFill>
                  <a:latin typeface="Times New Roman" panose="02020603050405020304" pitchFamily="18" charset="0"/>
                </a:rPr>
                <a:t>）浅色剂的影响</a:t>
              </a:r>
            </a:p>
          </p:txBody>
        </p:sp>
        <p:sp>
          <p:nvSpPr>
            <p:cNvPr id="17" name="AutoShape 10"/>
            <p:cNvSpPr>
              <a:spLocks noChangeArrowheads="1"/>
            </p:cNvSpPr>
            <p:nvPr/>
          </p:nvSpPr>
          <p:spPr bwMode="auto">
            <a:xfrm>
              <a:off x="960" y="2736"/>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7</a:t>
              </a:r>
              <a:r>
                <a:rPr lang="zh-CN" altLang="en-US" sz="2400">
                  <a:solidFill>
                    <a:schemeClr val="tx1"/>
                  </a:solidFill>
                  <a:latin typeface="Times New Roman" panose="02020603050405020304" pitchFamily="18" charset="0"/>
                </a:rPr>
                <a:t>）调节剂用量的影响</a:t>
              </a:r>
            </a:p>
          </p:txBody>
        </p:sp>
        <p:sp>
          <p:nvSpPr>
            <p:cNvPr id="18" name="AutoShape 11"/>
            <p:cNvSpPr>
              <a:spLocks noChangeArrowheads="1"/>
            </p:cNvSpPr>
            <p:nvPr/>
          </p:nvSpPr>
          <p:spPr bwMode="auto">
            <a:xfrm>
              <a:off x="960" y="3072"/>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8</a:t>
              </a:r>
              <a:r>
                <a:rPr lang="zh-CN" altLang="en-US" sz="2400">
                  <a:solidFill>
                    <a:schemeClr val="tx1"/>
                  </a:solidFill>
                  <a:latin typeface="Times New Roman" panose="02020603050405020304" pitchFamily="18" charset="0"/>
                </a:rPr>
                <a:t>）转化率的影响</a:t>
              </a:r>
            </a:p>
          </p:txBody>
        </p:sp>
        <p:sp>
          <p:nvSpPr>
            <p:cNvPr id="19" name="AutoShape 12"/>
            <p:cNvSpPr>
              <a:spLocks noChangeArrowheads="1"/>
            </p:cNvSpPr>
            <p:nvPr/>
          </p:nvSpPr>
          <p:spPr bwMode="auto">
            <a:xfrm>
              <a:off x="960" y="3408"/>
              <a:ext cx="3168" cy="336"/>
            </a:xfrm>
            <a:prstGeom prst="roundRect">
              <a:avLst>
                <a:gd name="adj" fmla="val 16667"/>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l">
                <a:lnSpc>
                  <a:spcPct val="100000"/>
                </a:lnSpc>
                <a:spcBef>
                  <a:spcPct val="0"/>
                </a:spcBef>
              </a:pP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9</a:t>
              </a:r>
              <a:r>
                <a:rPr lang="zh-CN" altLang="en-US" sz="2400">
                  <a:solidFill>
                    <a:schemeClr val="tx1"/>
                  </a:solidFill>
                  <a:latin typeface="Times New Roman" panose="02020603050405020304" pitchFamily="18" charset="0"/>
                </a:rPr>
                <a:t>）原料杂质的影响</a:t>
              </a:r>
            </a:p>
          </p:txBody>
        </p:sp>
      </p:grpSp>
    </p:spTree>
    <p:extLst>
      <p:ext uri="{BB962C8B-B14F-4D97-AF65-F5344CB8AC3E}">
        <p14:creationId xmlns:p14="http://schemas.microsoft.com/office/powerpoint/2010/main" val="359062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单体浓度：</a:t>
            </a:r>
            <a:r>
              <a:rPr lang="en-US" altLang="zh-CN" sz="2800" dirty="0">
                <a:solidFill>
                  <a:schemeClr val="tx1"/>
                </a:solidFill>
                <a:latin typeface="Arial" panose="020B0604020202020204" pitchFamily="34" charset="0"/>
                <a:ea typeface="楷体" panose="02010609060101010101" pitchFamily="49" charset="-122"/>
              </a:rPr>
              <a:t>[M]↑ </a:t>
            </a:r>
            <a:r>
              <a:rPr lang="en-US" altLang="zh-CN" sz="2800" dirty="0" err="1">
                <a:solidFill>
                  <a:schemeClr val="tx1"/>
                </a:solidFill>
                <a:latin typeface="Arial" panose="020B0604020202020204" pitchFamily="34" charset="0"/>
                <a:ea typeface="楷体" panose="02010609060101010101" pitchFamily="49" charset="-122"/>
              </a:rPr>
              <a:t>Rp</a:t>
            </a:r>
            <a:r>
              <a:rPr lang="en-US" altLang="zh-CN" sz="2800" dirty="0">
                <a:solidFill>
                  <a:schemeClr val="tx1"/>
                </a:solidFill>
                <a:latin typeface="Arial" panose="020B0604020202020204" pitchFamily="34" charset="0"/>
                <a:ea typeface="楷体" panose="02010609060101010101" pitchFamily="49" charset="-122"/>
              </a:rPr>
              <a:t>↑ M</a:t>
            </a:r>
            <a:r>
              <a:rPr lang="en-US" altLang="zh-CN" sz="2800" baseline="-25000" dirty="0">
                <a:solidFill>
                  <a:schemeClr val="tx1"/>
                </a:solidFill>
                <a:latin typeface="Arial" panose="020B0604020202020204" pitchFamily="34" charset="0"/>
                <a:ea typeface="楷体" panose="02010609060101010101" pitchFamily="49" charset="-122"/>
              </a:rPr>
              <a:t>w</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p:txBody>
      </p:sp>
      <p:graphicFrame>
        <p:nvGraphicFramePr>
          <p:cNvPr id="10" name="Group 3"/>
          <p:cNvGraphicFramePr>
            <a:graphicFrameLocks noGrp="1"/>
          </p:cNvGraphicFramePr>
          <p:nvPr>
            <p:extLst>
              <p:ext uri="{D42A27DB-BD31-4B8C-83A1-F6EECF244321}">
                <p14:modId xmlns:p14="http://schemas.microsoft.com/office/powerpoint/2010/main" val="578704541"/>
              </p:ext>
            </p:extLst>
          </p:nvPr>
        </p:nvGraphicFramePr>
        <p:xfrm>
          <a:off x="971600" y="2852936"/>
          <a:ext cx="7128792" cy="3474720"/>
        </p:xfrm>
        <a:graphic>
          <a:graphicData uri="http://schemas.openxmlformats.org/drawingml/2006/table">
            <a:tbl>
              <a:tblPr>
                <a:tableStyleId>{69C7853C-536D-4A76-A0AE-DD22124D55A5}</a:tableStyleId>
              </a:tblPr>
              <a:tblGrid>
                <a:gridCol w="2376264">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422382">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3200" u="none" strike="noStrike" cap="none" normalizeH="0" baseline="0" dirty="0">
                          <a:ln>
                            <a:noFill/>
                          </a:ln>
                          <a:effectLst/>
                          <a:latin typeface="Arial" panose="020B0604020202020204" pitchFamily="34" charset="0"/>
                        </a:rPr>
                        <a:t>单体浓度</a:t>
                      </a:r>
                      <a:r>
                        <a:rPr kumimoji="1" lang="en-US" altLang="zh-CN" sz="3200" u="none" strike="noStrike" cap="none" normalizeH="0" baseline="0" dirty="0">
                          <a:ln>
                            <a:noFill/>
                          </a:ln>
                          <a:effectLst/>
                          <a:latin typeface="Arial" panose="020B0604020202020204" pitchFamily="34" charset="0"/>
                        </a:rPr>
                        <a:t>%</a:t>
                      </a:r>
                      <a:endParaRPr kumimoji="1" lang="en-US" altLang="zh-CN" sz="32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dirty="0" err="1">
                          <a:ln>
                            <a:noFill/>
                          </a:ln>
                          <a:effectLst/>
                          <a:latin typeface="Arial" panose="020B0604020202020204" pitchFamily="34" charset="0"/>
                        </a:rPr>
                        <a:t>η</a:t>
                      </a:r>
                      <a:r>
                        <a:rPr kumimoji="1" lang="en-US" altLang="zh-CN" sz="3200" u="none" strike="noStrike" cap="none" normalizeH="0" baseline="-30000" dirty="0" err="1">
                          <a:ln>
                            <a:noFill/>
                          </a:ln>
                          <a:effectLst/>
                          <a:latin typeface="Arial" panose="020B0604020202020204" pitchFamily="34" charset="0"/>
                        </a:rPr>
                        <a:t>SP</a:t>
                      </a:r>
                      <a:endParaRPr kumimoji="1" lang="en-US" altLang="zh-CN" sz="3200" b="1" i="0" u="none" strike="noStrike" cap="none" normalizeH="0" baseline="-30000" dirty="0">
                        <a:ln>
                          <a:noFill/>
                        </a:ln>
                        <a:solidFill>
                          <a:schemeClr val="tx1"/>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3200" u="none" strike="noStrike" cap="none" normalizeH="0" baseline="0">
                          <a:ln>
                            <a:noFill/>
                          </a:ln>
                          <a:effectLst/>
                          <a:latin typeface="Arial" panose="020B0604020202020204" pitchFamily="34" charset="0"/>
                        </a:rPr>
                        <a:t>转化率</a:t>
                      </a:r>
                      <a:endParaRPr kumimoji="1" lang="zh-CN" altLang="en-US" sz="32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horzOverflow="overflow"/>
                </a:tc>
                <a:extLst>
                  <a:ext uri="{0D108BD9-81ED-4DB2-BD59-A6C34878D82A}">
                    <a16:rowId xmlns:a16="http://schemas.microsoft.com/office/drawing/2014/main" val="10000"/>
                  </a:ext>
                </a:extLst>
              </a:tr>
              <a:tr h="410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dirty="0">
                          <a:ln>
                            <a:noFill/>
                          </a:ln>
                          <a:effectLst/>
                          <a:latin typeface="Arial" panose="020B0604020202020204" pitchFamily="34" charset="0"/>
                        </a:rPr>
                        <a:t>8</a:t>
                      </a:r>
                      <a:endParaRPr kumimoji="1" lang="en-US" altLang="zh-CN"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2.18</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68.6</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extLst>
                  <a:ext uri="{0D108BD9-81ED-4DB2-BD59-A6C34878D82A}">
                    <a16:rowId xmlns:a16="http://schemas.microsoft.com/office/drawing/2014/main" val="10001"/>
                  </a:ext>
                </a:extLst>
              </a:tr>
              <a:tr h="410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10</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2.52</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78.8</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extLst>
                  <a:ext uri="{0D108BD9-81ED-4DB2-BD59-A6C34878D82A}">
                    <a16:rowId xmlns:a16="http://schemas.microsoft.com/office/drawing/2014/main" val="10002"/>
                  </a:ext>
                </a:extLst>
              </a:tr>
              <a:tr h="410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12</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2.64</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81.8</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extLst>
                  <a:ext uri="{0D108BD9-81ED-4DB2-BD59-A6C34878D82A}">
                    <a16:rowId xmlns:a16="http://schemas.microsoft.com/office/drawing/2014/main" val="10003"/>
                  </a:ext>
                </a:extLst>
              </a:tr>
              <a:tr h="410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14</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2.80</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82.6</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extLst>
                  <a:ext uri="{0D108BD9-81ED-4DB2-BD59-A6C34878D82A}">
                    <a16:rowId xmlns:a16="http://schemas.microsoft.com/office/drawing/2014/main" val="10004"/>
                  </a:ext>
                </a:extLst>
              </a:tr>
              <a:tr h="410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16</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a:ln>
                            <a:noFill/>
                          </a:ln>
                          <a:effectLst/>
                          <a:latin typeface="Arial" panose="020B0604020202020204" pitchFamily="34" charset="0"/>
                        </a:rPr>
                        <a:t>2.79</a:t>
                      </a:r>
                      <a:endParaRPr kumimoji="1" lang="en-US" altLang="zh-CN" sz="32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3200" u="none" strike="noStrike" cap="none" normalizeH="0" baseline="0" dirty="0">
                          <a:ln>
                            <a:noFill/>
                          </a:ln>
                          <a:effectLst/>
                          <a:latin typeface="Arial" panose="020B0604020202020204" pitchFamily="34" charset="0"/>
                        </a:rPr>
                        <a:t>83.1</a:t>
                      </a:r>
                      <a:endParaRPr kumimoji="1" lang="en-US" altLang="zh-CN"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tc>
                <a:extLst>
                  <a:ext uri="{0D108BD9-81ED-4DB2-BD59-A6C34878D82A}">
                    <a16:rowId xmlns:a16="http://schemas.microsoft.com/office/drawing/2014/main" val="10005"/>
                  </a:ext>
                </a:extLst>
              </a:tr>
            </a:tbl>
          </a:graphicData>
        </a:graphic>
      </p:graphicFrame>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6401" t="10101" r="15351" b="10101"/>
          <a:stretch/>
        </p:blipFill>
        <p:spPr>
          <a:xfrm>
            <a:off x="5580112" y="281335"/>
            <a:ext cx="2664296" cy="2441625"/>
          </a:xfrm>
          <a:prstGeom prst="rect">
            <a:avLst/>
          </a:prstGeom>
        </p:spPr>
      </p:pic>
      <p:sp>
        <p:nvSpPr>
          <p:cNvPr id="4" name="文本框 3"/>
          <p:cNvSpPr txBox="1"/>
          <p:nvPr/>
        </p:nvSpPr>
        <p:spPr>
          <a:xfrm>
            <a:off x="6744249" y="1502147"/>
            <a:ext cx="1500159"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浓度增加呗？</a:t>
            </a:r>
          </a:p>
        </p:txBody>
      </p:sp>
    </p:spTree>
    <p:extLst>
      <p:ext uri="{BB962C8B-B14F-4D97-AF65-F5344CB8AC3E}">
        <p14:creationId xmlns:p14="http://schemas.microsoft.com/office/powerpoint/2010/main" val="18300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单体浓度：</a:t>
            </a:r>
            <a:r>
              <a:rPr lang="en-US" altLang="zh-CN" sz="3200" dirty="0">
                <a:solidFill>
                  <a:schemeClr val="tx1"/>
                </a:solidFill>
                <a:latin typeface="Arial" panose="020B0604020202020204" pitchFamily="34" charset="0"/>
                <a:ea typeface="楷体" panose="02010609060101010101" pitchFamily="49" charset="-122"/>
              </a:rPr>
              <a:t>[M]↑ </a:t>
            </a:r>
            <a:r>
              <a:rPr lang="en-US" altLang="zh-CN" sz="3200" dirty="0" err="1">
                <a:solidFill>
                  <a:schemeClr val="tx1"/>
                </a:solidFill>
                <a:latin typeface="Arial" panose="020B0604020202020204" pitchFamily="34" charset="0"/>
                <a:ea typeface="楷体" panose="02010609060101010101" pitchFamily="49" charset="-122"/>
              </a:rPr>
              <a:t>Rp</a:t>
            </a:r>
            <a:r>
              <a:rPr lang="en-US" altLang="zh-CN" sz="3200" dirty="0">
                <a:solidFill>
                  <a:schemeClr val="tx1"/>
                </a:solidFill>
                <a:latin typeface="Arial" panose="020B0604020202020204" pitchFamily="34" charset="0"/>
                <a:ea typeface="楷体" panose="02010609060101010101" pitchFamily="49" charset="-122"/>
              </a:rPr>
              <a:t>↑ M</a:t>
            </a:r>
            <a:r>
              <a:rPr lang="en-US" altLang="zh-CN" sz="3200" baseline="-25000" dirty="0">
                <a:solidFill>
                  <a:schemeClr val="tx1"/>
                </a:solidFill>
                <a:latin typeface="Arial" panose="020B0604020202020204" pitchFamily="34" charset="0"/>
                <a:ea typeface="楷体" panose="02010609060101010101" pitchFamily="49" charset="-122"/>
              </a:rPr>
              <a:t>w</a:t>
            </a:r>
            <a:r>
              <a:rPr lang="zh-CN" altLang="en-US" sz="3200" dirty="0">
                <a:solidFill>
                  <a:schemeClr val="tx1"/>
                </a:solidFill>
                <a:latin typeface="Arial" panose="020B0604020202020204" pitchFamily="34" charset="0"/>
                <a:ea typeface="楷体" panose="02010609060101010101" pitchFamily="49" charset="-122"/>
              </a:rPr>
              <a:t>↑</a:t>
            </a:r>
            <a:endParaRPr lang="en-US" altLang="zh-CN" sz="32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3200" dirty="0">
                <a:solidFill>
                  <a:schemeClr val="tx1"/>
                </a:solidFill>
                <a:latin typeface="Arial" panose="020B0604020202020204" pitchFamily="34" charset="0"/>
                <a:ea typeface="楷体" panose="02010609060101010101" pitchFamily="49" charset="-122"/>
              </a:rPr>
              <a:t>对于一步法，单体浓度受制于纺丝原液的总固含量和转化率。</a:t>
            </a:r>
            <a:endParaRPr lang="en-US" altLang="zh-CN" sz="32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3200" dirty="0">
                <a:solidFill>
                  <a:schemeClr val="tx1"/>
                </a:solidFill>
                <a:latin typeface="Arial" panose="020B0604020202020204" pitchFamily="34" charset="0"/>
                <a:ea typeface="楷体" panose="02010609060101010101" pitchFamily="49" charset="-122"/>
              </a:rPr>
              <a:t>对于</a:t>
            </a:r>
            <a:r>
              <a:rPr lang="en-US" altLang="zh-CN" sz="3200" dirty="0" err="1">
                <a:solidFill>
                  <a:schemeClr val="tx1"/>
                </a:solidFill>
                <a:latin typeface="Arial" panose="020B0604020202020204" pitchFamily="34" charset="0"/>
                <a:ea typeface="楷体" panose="02010609060101010101" pitchFamily="49" charset="-122"/>
              </a:rPr>
              <a:t>NaSCN</a:t>
            </a:r>
            <a:r>
              <a:rPr lang="zh-CN" altLang="en-US" sz="3200" dirty="0">
                <a:solidFill>
                  <a:schemeClr val="tx1"/>
                </a:solidFill>
                <a:latin typeface="Arial" panose="020B0604020202020204" pitchFamily="34" charset="0"/>
                <a:ea typeface="楷体" panose="02010609060101010101" pitchFamily="49" charset="-122"/>
              </a:rPr>
              <a:t>水溶液，</a:t>
            </a:r>
            <a:r>
              <a:rPr lang="en-US" altLang="zh-CN" sz="3200" dirty="0">
                <a:solidFill>
                  <a:schemeClr val="tx1"/>
                </a:solidFill>
                <a:latin typeface="Arial" panose="020B0604020202020204" pitchFamily="34" charset="0"/>
                <a:ea typeface="楷体" panose="02010609060101010101" pitchFamily="49" charset="-122"/>
              </a:rPr>
              <a:t>M</a:t>
            </a:r>
            <a:r>
              <a:rPr lang="en-US" altLang="zh-CN" sz="3200" baseline="-25000" dirty="0">
                <a:solidFill>
                  <a:schemeClr val="tx1"/>
                </a:solidFill>
                <a:latin typeface="Arial" panose="020B0604020202020204" pitchFamily="34" charset="0"/>
                <a:ea typeface="楷体" panose="02010609060101010101" pitchFamily="49" charset="-122"/>
              </a:rPr>
              <a:t>w</a:t>
            </a:r>
            <a:r>
              <a:rPr lang="en-US" altLang="zh-CN" sz="3200" dirty="0">
                <a:solidFill>
                  <a:schemeClr val="tx1"/>
                </a:solidFill>
                <a:latin typeface="Arial" panose="020B0604020202020204" pitchFamily="34" charset="0"/>
                <a:ea typeface="楷体" panose="02010609060101010101" pitchFamily="49" charset="-122"/>
              </a:rPr>
              <a:t>6</a:t>
            </a:r>
            <a:r>
              <a:rPr lang="zh-CN" altLang="en-US" sz="3200" dirty="0">
                <a:solidFill>
                  <a:schemeClr val="tx1"/>
                </a:solidFill>
                <a:latin typeface="Arial" panose="020B0604020202020204" pitchFamily="34" charset="0"/>
                <a:ea typeface="楷体" panose="02010609060101010101" pitchFamily="49" charset="-122"/>
              </a:rPr>
              <a:t>千～</a:t>
            </a:r>
            <a:r>
              <a:rPr lang="en-US" altLang="zh-CN" sz="3200" dirty="0">
                <a:solidFill>
                  <a:schemeClr val="tx1"/>
                </a:solidFill>
                <a:latin typeface="Arial" panose="020B0604020202020204" pitchFamily="34" charset="0"/>
                <a:ea typeface="楷体" panose="02010609060101010101" pitchFamily="49" charset="-122"/>
              </a:rPr>
              <a:t>8</a:t>
            </a:r>
            <a:r>
              <a:rPr lang="zh-CN" altLang="en-US" sz="3200" dirty="0">
                <a:solidFill>
                  <a:schemeClr val="tx1"/>
                </a:solidFill>
                <a:latin typeface="Arial" panose="020B0604020202020204" pitchFamily="34" charset="0"/>
                <a:ea typeface="楷体" panose="02010609060101010101" pitchFamily="49" charset="-122"/>
              </a:rPr>
              <a:t>万，固含量</a:t>
            </a:r>
            <a:r>
              <a:rPr lang="en-US" altLang="zh-CN" sz="3200" dirty="0">
                <a:solidFill>
                  <a:schemeClr val="tx1"/>
                </a:solidFill>
                <a:latin typeface="Arial" panose="020B0604020202020204" pitchFamily="34" charset="0"/>
                <a:ea typeface="楷体" panose="02010609060101010101" pitchFamily="49" charset="-122"/>
              </a:rPr>
              <a:t>12.2</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13.5%</a:t>
            </a:r>
            <a:r>
              <a:rPr lang="zh-CN" altLang="en-US" sz="3200" dirty="0">
                <a:solidFill>
                  <a:schemeClr val="tx1"/>
                </a:solidFill>
                <a:latin typeface="Arial" panose="020B0604020202020204" pitchFamily="34" charset="0"/>
                <a:ea typeface="楷体" panose="02010609060101010101" pitchFamily="49" charset="-122"/>
              </a:rPr>
              <a:t>；</a:t>
            </a:r>
            <a:endParaRPr lang="en-US" altLang="zh-CN" sz="32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3200" dirty="0">
                <a:solidFill>
                  <a:schemeClr val="tx1"/>
                </a:solidFill>
                <a:latin typeface="Arial" panose="020B0604020202020204" pitchFamily="34" charset="0"/>
                <a:ea typeface="楷体" panose="02010609060101010101" pitchFamily="49" charset="-122"/>
              </a:rPr>
              <a:t>如单体转化率</a:t>
            </a:r>
            <a:r>
              <a:rPr lang="en-US" altLang="zh-CN" sz="3200" dirty="0">
                <a:solidFill>
                  <a:schemeClr val="tx1"/>
                </a:solidFill>
                <a:latin typeface="Arial" panose="020B0604020202020204" pitchFamily="34" charset="0"/>
                <a:ea typeface="楷体" panose="02010609060101010101" pitchFamily="49" charset="-122"/>
              </a:rPr>
              <a:t>55</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70%</a:t>
            </a:r>
            <a:r>
              <a:rPr lang="zh-CN" altLang="en-US" sz="3200" dirty="0">
                <a:solidFill>
                  <a:schemeClr val="tx1"/>
                </a:solidFill>
                <a:latin typeface="Arial" panose="020B0604020202020204" pitchFamily="34" charset="0"/>
                <a:ea typeface="楷体" panose="02010609060101010101" pitchFamily="49" charset="-122"/>
              </a:rPr>
              <a:t>，则单体总浓度控制在</a:t>
            </a:r>
            <a:r>
              <a:rPr lang="en-US" altLang="zh-CN" sz="3200" dirty="0">
                <a:solidFill>
                  <a:schemeClr val="tx1"/>
                </a:solidFill>
                <a:latin typeface="Arial" panose="020B0604020202020204" pitchFamily="34" charset="0"/>
                <a:ea typeface="楷体" panose="02010609060101010101" pitchFamily="49" charset="-122"/>
              </a:rPr>
              <a:t>17</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21%</a:t>
            </a:r>
          </a:p>
        </p:txBody>
      </p:sp>
    </p:spTree>
    <p:extLst>
      <p:ext uri="{BB962C8B-B14F-4D97-AF65-F5344CB8AC3E}">
        <p14:creationId xmlns:p14="http://schemas.microsoft.com/office/powerpoint/2010/main" val="265792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7265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溶剂的选择与作用</a:t>
            </a:r>
          </a:p>
        </p:txBody>
      </p:sp>
      <p:grpSp>
        <p:nvGrpSpPr>
          <p:cNvPr id="10" name="组合 9"/>
          <p:cNvGrpSpPr/>
          <p:nvPr/>
        </p:nvGrpSpPr>
        <p:grpSpPr>
          <a:xfrm>
            <a:off x="3131840" y="1772816"/>
            <a:ext cx="2146969" cy="2251723"/>
            <a:chOff x="4745844" y="477913"/>
            <a:chExt cx="4272558" cy="3360768"/>
          </a:xfrm>
        </p:grpSpPr>
        <p:sp>
          <p:nvSpPr>
            <p:cNvPr id="11" name="椭圆 4"/>
            <p:cNvSpPr/>
            <p:nvPr/>
          </p:nvSpPr>
          <p:spPr>
            <a:xfrm rot="21421720">
              <a:off x="4745844" y="805494"/>
              <a:ext cx="2540674" cy="2969004"/>
            </a:xfrm>
            <a:custGeom>
              <a:avLst/>
              <a:gdLst>
                <a:gd name="connsiteX0" fmla="*/ 2156785 w 2531589"/>
                <a:gd name="connsiteY0" fmla="*/ 1385 h 3142270"/>
                <a:gd name="connsiteX1" fmla="*/ 452172 w 2531589"/>
                <a:gd name="connsiteY1" fmla="*/ 1499558 h 3142270"/>
                <a:gd name="connsiteX2" fmla="*/ 2531589 w 2531589"/>
                <a:gd name="connsiteY2" fmla="*/ 3116346 h 3142270"/>
                <a:gd name="connsiteX3" fmla="*/ 2119785 w 2531589"/>
                <a:gd name="connsiteY3" fmla="*/ 3142270 h 3142270"/>
                <a:gd name="connsiteX4" fmla="*/ 0 w 2531589"/>
                <a:gd name="connsiteY4" fmla="*/ 1571135 h 3142270"/>
                <a:gd name="connsiteX5" fmla="*/ 2119785 w 2531589"/>
                <a:gd name="connsiteY5" fmla="*/ 0 h 3142270"/>
                <a:gd name="connsiteX6" fmla="*/ 2156785 w 2531589"/>
                <a:gd name="connsiteY6" fmla="*/ 1385 h 3142270"/>
                <a:gd name="connsiteX0" fmla="*/ 2156785 w 2531589"/>
                <a:gd name="connsiteY0" fmla="*/ 1385 h 3142270"/>
                <a:gd name="connsiteX1" fmla="*/ 452172 w 2531589"/>
                <a:gd name="connsiteY1" fmla="*/ 1499558 h 3142270"/>
                <a:gd name="connsiteX2" fmla="*/ 2531589 w 2531589"/>
                <a:gd name="connsiteY2" fmla="*/ 3116346 h 3142270"/>
                <a:gd name="connsiteX3" fmla="*/ 2119785 w 2531589"/>
                <a:gd name="connsiteY3" fmla="*/ 3142270 h 3142270"/>
                <a:gd name="connsiteX4" fmla="*/ 0 w 2531589"/>
                <a:gd name="connsiteY4" fmla="*/ 1571135 h 3142270"/>
                <a:gd name="connsiteX5" fmla="*/ 2119785 w 2531589"/>
                <a:gd name="connsiteY5" fmla="*/ 0 h 3142270"/>
                <a:gd name="connsiteX6" fmla="*/ 2156785 w 2531589"/>
                <a:gd name="connsiteY6" fmla="*/ 1385 h 314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1589" h="3142270">
                  <a:moveTo>
                    <a:pt x="2156785" y="1385"/>
                  </a:moveTo>
                  <a:cubicBezTo>
                    <a:pt x="1198271" y="132215"/>
                    <a:pt x="389705" y="980398"/>
                    <a:pt x="452172" y="1499558"/>
                  </a:cubicBezTo>
                  <a:cubicBezTo>
                    <a:pt x="514639" y="2018718"/>
                    <a:pt x="1072248" y="3063082"/>
                    <a:pt x="2531589" y="3116346"/>
                  </a:cubicBezTo>
                  <a:cubicBezTo>
                    <a:pt x="2406376" y="3134712"/>
                    <a:pt x="2251854" y="3142270"/>
                    <a:pt x="2119785" y="3142270"/>
                  </a:cubicBezTo>
                  <a:cubicBezTo>
                    <a:pt x="949060" y="3142270"/>
                    <a:pt x="0" y="2438849"/>
                    <a:pt x="0" y="1571135"/>
                  </a:cubicBezTo>
                  <a:cubicBezTo>
                    <a:pt x="0" y="703421"/>
                    <a:pt x="949060" y="0"/>
                    <a:pt x="2119785" y="0"/>
                  </a:cubicBezTo>
                  <a:lnTo>
                    <a:pt x="2156785" y="1385"/>
                  </a:lnTo>
                  <a:close/>
                </a:path>
              </a:pathLst>
            </a:custGeom>
            <a:gradFill flip="none" rotWithShape="1">
              <a:gsLst>
                <a:gs pos="8000">
                  <a:schemeClr val="bg1"/>
                </a:gs>
                <a:gs pos="44000">
                  <a:srgbClr val="00B0F0"/>
                </a:gs>
              </a:gsLst>
              <a:lin ang="2700000" scaled="1"/>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2" name="椭圆 16"/>
            <p:cNvSpPr/>
            <p:nvPr/>
          </p:nvSpPr>
          <p:spPr>
            <a:xfrm rot="20209423">
              <a:off x="6717707" y="477913"/>
              <a:ext cx="2300695" cy="2913682"/>
            </a:xfrm>
            <a:custGeom>
              <a:avLst/>
              <a:gdLst>
                <a:gd name="connsiteX0" fmla="*/ 1228107 w 2100090"/>
                <a:gd name="connsiteY0" fmla="*/ 299987 h 2834721"/>
                <a:gd name="connsiteX1" fmla="*/ 2100090 w 2100090"/>
                <a:gd name="connsiteY1" fmla="*/ 1570214 h 2834721"/>
                <a:gd name="connsiteX2" fmla="*/ 1119112 w 2100090"/>
                <a:gd name="connsiteY2" fmla="*/ 2834721 h 2834721"/>
                <a:gd name="connsiteX3" fmla="*/ 1674881 w 2100090"/>
                <a:gd name="connsiteY3" fmla="*/ 1242741 h 2834721"/>
                <a:gd name="connsiteX4" fmla="*/ 2806 w 2100090"/>
                <a:gd name="connsiteY4" fmla="*/ 15248 h 2834721"/>
                <a:gd name="connsiteX5" fmla="*/ 0 w 2100090"/>
                <a:gd name="connsiteY5" fmla="*/ 0 h 2834721"/>
                <a:gd name="connsiteX6" fmla="*/ 990720 w 2100090"/>
                <a:gd name="connsiteY6" fmla="*/ 188706 h 2834721"/>
                <a:gd name="connsiteX7" fmla="*/ 1228107 w 2100090"/>
                <a:gd name="connsiteY7" fmla="*/ 299987 h 2834721"/>
                <a:gd name="connsiteX0" fmla="*/ 1228107 w 2100090"/>
                <a:gd name="connsiteY0" fmla="*/ 299987 h 2834721"/>
                <a:gd name="connsiteX1" fmla="*/ 2100090 w 2100090"/>
                <a:gd name="connsiteY1" fmla="*/ 1570214 h 2834721"/>
                <a:gd name="connsiteX2" fmla="*/ 1119112 w 2100090"/>
                <a:gd name="connsiteY2" fmla="*/ 2834721 h 2834721"/>
                <a:gd name="connsiteX3" fmla="*/ 1674881 w 2100090"/>
                <a:gd name="connsiteY3" fmla="*/ 1242741 h 2834721"/>
                <a:gd name="connsiteX4" fmla="*/ 2806 w 2100090"/>
                <a:gd name="connsiteY4" fmla="*/ 15248 h 2834721"/>
                <a:gd name="connsiteX5" fmla="*/ 0 w 2100090"/>
                <a:gd name="connsiteY5" fmla="*/ 0 h 2834721"/>
                <a:gd name="connsiteX6" fmla="*/ 990720 w 2100090"/>
                <a:gd name="connsiteY6" fmla="*/ 188706 h 2834721"/>
                <a:gd name="connsiteX7" fmla="*/ 1228107 w 2100090"/>
                <a:gd name="connsiteY7" fmla="*/ 299987 h 2834721"/>
                <a:gd name="connsiteX0" fmla="*/ 1228107 w 2100090"/>
                <a:gd name="connsiteY0" fmla="*/ 299987 h 2834721"/>
                <a:gd name="connsiteX1" fmla="*/ 2100090 w 2100090"/>
                <a:gd name="connsiteY1" fmla="*/ 1570214 h 2834721"/>
                <a:gd name="connsiteX2" fmla="*/ 1119112 w 2100090"/>
                <a:gd name="connsiteY2" fmla="*/ 2834721 h 2834721"/>
                <a:gd name="connsiteX3" fmla="*/ 1674881 w 2100090"/>
                <a:gd name="connsiteY3" fmla="*/ 1242741 h 2834721"/>
                <a:gd name="connsiteX4" fmla="*/ 2806 w 2100090"/>
                <a:gd name="connsiteY4" fmla="*/ 15248 h 2834721"/>
                <a:gd name="connsiteX5" fmla="*/ 0 w 2100090"/>
                <a:gd name="connsiteY5" fmla="*/ 0 h 2834721"/>
                <a:gd name="connsiteX6" fmla="*/ 990720 w 2100090"/>
                <a:gd name="connsiteY6" fmla="*/ 188706 h 2834721"/>
                <a:gd name="connsiteX7" fmla="*/ 1228107 w 2100090"/>
                <a:gd name="connsiteY7" fmla="*/ 299987 h 2834721"/>
                <a:gd name="connsiteX0" fmla="*/ 1228107 w 2100090"/>
                <a:gd name="connsiteY0" fmla="*/ 299987 h 2775942"/>
                <a:gd name="connsiteX1" fmla="*/ 2100090 w 2100090"/>
                <a:gd name="connsiteY1" fmla="*/ 1570214 h 2775942"/>
                <a:gd name="connsiteX2" fmla="*/ 1105391 w 2100090"/>
                <a:gd name="connsiteY2" fmla="*/ 2775942 h 2775942"/>
                <a:gd name="connsiteX3" fmla="*/ 1674881 w 2100090"/>
                <a:gd name="connsiteY3" fmla="*/ 1242741 h 2775942"/>
                <a:gd name="connsiteX4" fmla="*/ 2806 w 2100090"/>
                <a:gd name="connsiteY4" fmla="*/ 15248 h 2775942"/>
                <a:gd name="connsiteX5" fmla="*/ 0 w 2100090"/>
                <a:gd name="connsiteY5" fmla="*/ 0 h 2775942"/>
                <a:gd name="connsiteX6" fmla="*/ 990720 w 2100090"/>
                <a:gd name="connsiteY6" fmla="*/ 188706 h 2775942"/>
                <a:gd name="connsiteX7" fmla="*/ 1228107 w 2100090"/>
                <a:gd name="connsiteY7" fmla="*/ 299987 h 277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090" h="2775942">
                  <a:moveTo>
                    <a:pt x="1228107" y="299987"/>
                  </a:moveTo>
                  <a:cubicBezTo>
                    <a:pt x="1756647" y="585699"/>
                    <a:pt x="2100090" y="1048230"/>
                    <a:pt x="2100090" y="1570214"/>
                  </a:cubicBezTo>
                  <a:cubicBezTo>
                    <a:pt x="2100091" y="2106776"/>
                    <a:pt x="1659534" y="2493166"/>
                    <a:pt x="1105391" y="2775942"/>
                  </a:cubicBezTo>
                  <a:cubicBezTo>
                    <a:pt x="1536751" y="2387267"/>
                    <a:pt x="1858645" y="1702857"/>
                    <a:pt x="1674881" y="1242741"/>
                  </a:cubicBezTo>
                  <a:cubicBezTo>
                    <a:pt x="1491117" y="782625"/>
                    <a:pt x="770465" y="40501"/>
                    <a:pt x="2806" y="15248"/>
                  </a:cubicBezTo>
                  <a:lnTo>
                    <a:pt x="0" y="0"/>
                  </a:lnTo>
                  <a:cubicBezTo>
                    <a:pt x="358512" y="1565"/>
                    <a:pt x="695758" y="69945"/>
                    <a:pt x="990720" y="188706"/>
                  </a:cubicBezTo>
                  <a:cubicBezTo>
                    <a:pt x="1073319" y="221963"/>
                    <a:pt x="1152602" y="259170"/>
                    <a:pt x="1228107" y="299987"/>
                  </a:cubicBezTo>
                  <a:close/>
                </a:path>
              </a:pathLst>
            </a:custGeom>
            <a:gradFill flip="none" rotWithShape="1">
              <a:gsLst>
                <a:gs pos="8000">
                  <a:schemeClr val="bg1"/>
                </a:gs>
                <a:gs pos="44000">
                  <a:schemeClr val="accent6"/>
                </a:gs>
              </a:gsLst>
              <a:lin ang="2700000" scaled="1"/>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3" name="椭圆 18"/>
            <p:cNvSpPr/>
            <p:nvPr/>
          </p:nvSpPr>
          <p:spPr>
            <a:xfrm>
              <a:off x="6768373" y="2769276"/>
              <a:ext cx="1778293" cy="1069405"/>
            </a:xfrm>
            <a:custGeom>
              <a:avLst/>
              <a:gdLst>
                <a:gd name="connsiteX0" fmla="*/ 2342011 w 2342011"/>
                <a:gd name="connsiteY0" fmla="*/ 0 h 1470066"/>
                <a:gd name="connsiteX1" fmla="*/ 229112 w 2342011"/>
                <a:gd name="connsiteY1" fmla="*/ 1470066 h 1470066"/>
                <a:gd name="connsiteX2" fmla="*/ 0 w 2342011"/>
                <a:gd name="connsiteY2" fmla="*/ 1460555 h 1470066"/>
                <a:gd name="connsiteX3" fmla="*/ 1159699 w 2342011"/>
                <a:gd name="connsiteY3" fmla="*/ 1164536 h 1470066"/>
                <a:gd name="connsiteX4" fmla="*/ 2342011 w 2342011"/>
                <a:gd name="connsiteY4" fmla="*/ 0 h 147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011" h="1470066">
                  <a:moveTo>
                    <a:pt x="2342011" y="0"/>
                  </a:moveTo>
                  <a:cubicBezTo>
                    <a:pt x="2274124" y="820731"/>
                    <a:pt x="1353929" y="1470066"/>
                    <a:pt x="229112" y="1470066"/>
                  </a:cubicBezTo>
                  <a:cubicBezTo>
                    <a:pt x="151690" y="1470066"/>
                    <a:pt x="75238" y="1466990"/>
                    <a:pt x="0" y="1460555"/>
                  </a:cubicBezTo>
                  <a:cubicBezTo>
                    <a:pt x="387205" y="1451532"/>
                    <a:pt x="783928" y="1355056"/>
                    <a:pt x="1159699" y="1164536"/>
                  </a:cubicBezTo>
                  <a:cubicBezTo>
                    <a:pt x="1692730" y="894284"/>
                    <a:pt x="2160441" y="491215"/>
                    <a:pt x="2342011" y="0"/>
                  </a:cubicBezTo>
                  <a:close/>
                </a:path>
              </a:pathLst>
            </a:custGeom>
            <a:gradFill flip="none" rotWithShape="1">
              <a:gsLst>
                <a:gs pos="8000">
                  <a:schemeClr val="bg1"/>
                </a:gs>
                <a:gs pos="44000">
                  <a:srgbClr val="FFC000"/>
                </a:gs>
              </a:gsLst>
              <a:lin ang="2700000" scaled="1"/>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pSp>
      <p:sp>
        <p:nvSpPr>
          <p:cNvPr id="14" name="椭圆 13"/>
          <p:cNvSpPr/>
          <p:nvPr/>
        </p:nvSpPr>
        <p:spPr>
          <a:xfrm>
            <a:off x="3384124" y="4582123"/>
            <a:ext cx="1800000" cy="432000"/>
          </a:xfrm>
          <a:prstGeom prst="ellipse">
            <a:avLst/>
          </a:prstGeom>
          <a:solidFill>
            <a:schemeClr val="bg1">
              <a:lumMod val="5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5" name="直接连接符 14"/>
          <p:cNvCxnSpPr/>
          <p:nvPr/>
        </p:nvCxnSpPr>
        <p:spPr>
          <a:xfrm flipV="1">
            <a:off x="5306542" y="2058068"/>
            <a:ext cx="405045" cy="598983"/>
          </a:xfrm>
          <a:prstGeom prst="line">
            <a:avLst/>
          </a:prstGeom>
          <a:ln w="12700">
            <a:solidFill>
              <a:schemeClr val="accent2">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711586" y="2058066"/>
            <a:ext cx="1388805" cy="0"/>
          </a:xfrm>
          <a:prstGeom prst="line">
            <a:avLst/>
          </a:prstGeom>
          <a:ln w="12700">
            <a:solidFill>
              <a:schemeClr val="accent2">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40"/>
          <p:cNvSpPr txBox="1"/>
          <p:nvPr/>
        </p:nvSpPr>
        <p:spPr>
          <a:xfrm>
            <a:off x="5711586" y="1565623"/>
            <a:ext cx="1388805" cy="523220"/>
          </a:xfrm>
          <a:prstGeom prst="rect">
            <a:avLst/>
          </a:prstGeom>
          <a:noFill/>
        </p:spPr>
        <p:txBody>
          <a:bodyPr wrap="square" rtlCol="0">
            <a:spAutoFit/>
          </a:bodyPr>
          <a:lstStyle/>
          <a:p>
            <a:pPr algn="ctr"/>
            <a:r>
              <a:rPr lang="zh-CN" altLang="en-US" sz="2800" dirty="0">
                <a:solidFill>
                  <a:prstClr val="black">
                    <a:lumMod val="75000"/>
                    <a:lumOff val="25000"/>
                  </a:prstClr>
                </a:solidFill>
                <a:latin typeface="微软雅黑" pitchFamily="34" charset="-122"/>
                <a:ea typeface="微软雅黑" pitchFamily="34" charset="-122"/>
              </a:rPr>
              <a:t>引发剂</a:t>
            </a:r>
          </a:p>
        </p:txBody>
      </p:sp>
      <p:cxnSp>
        <p:nvCxnSpPr>
          <p:cNvPr id="18" name="直接连接符 17"/>
          <p:cNvCxnSpPr/>
          <p:nvPr/>
        </p:nvCxnSpPr>
        <p:spPr>
          <a:xfrm>
            <a:off x="2798959" y="2657050"/>
            <a:ext cx="360041" cy="537221"/>
          </a:xfrm>
          <a:prstGeom prst="line">
            <a:avLst/>
          </a:prstGeom>
          <a:ln w="12700">
            <a:solidFill>
              <a:srgbClr val="00B0F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410154" y="2647859"/>
            <a:ext cx="1388805" cy="0"/>
          </a:xfrm>
          <a:prstGeom prst="line">
            <a:avLst/>
          </a:prstGeom>
          <a:ln w="12700">
            <a:solidFill>
              <a:srgbClr val="00B0F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20" name="TextBox 43"/>
          <p:cNvSpPr txBox="1"/>
          <p:nvPr/>
        </p:nvSpPr>
        <p:spPr>
          <a:xfrm>
            <a:off x="899592" y="2161767"/>
            <a:ext cx="1899367" cy="523220"/>
          </a:xfrm>
          <a:prstGeom prst="rect">
            <a:avLst/>
          </a:prstGeom>
          <a:noFill/>
        </p:spPr>
        <p:txBody>
          <a:bodyPr wrap="square" rtlCol="0">
            <a:spAutoFit/>
          </a:bodyPr>
          <a:lstStyle/>
          <a:p>
            <a:pPr algn="ctr"/>
            <a:r>
              <a:rPr lang="zh-CN" altLang="en-US" sz="2800" dirty="0">
                <a:solidFill>
                  <a:prstClr val="black">
                    <a:lumMod val="75000"/>
                    <a:lumOff val="25000"/>
                  </a:prstClr>
                </a:solidFill>
                <a:latin typeface="微软雅黑" pitchFamily="34" charset="-122"/>
                <a:ea typeface="微软雅黑" pitchFamily="34" charset="-122"/>
              </a:rPr>
              <a:t>分子结构</a:t>
            </a:r>
          </a:p>
        </p:txBody>
      </p:sp>
      <p:cxnSp>
        <p:nvCxnSpPr>
          <p:cNvPr id="21" name="直接连接符 20"/>
          <p:cNvCxnSpPr/>
          <p:nvPr/>
        </p:nvCxnSpPr>
        <p:spPr>
          <a:xfrm>
            <a:off x="4824187" y="3797606"/>
            <a:ext cx="495055" cy="429168"/>
          </a:xfrm>
          <a:prstGeom prst="line">
            <a:avLst/>
          </a:prstGeom>
          <a:ln w="12700">
            <a:solidFill>
              <a:srgbClr val="FFC00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319242" y="4226772"/>
            <a:ext cx="1388805" cy="0"/>
          </a:xfrm>
          <a:prstGeom prst="line">
            <a:avLst/>
          </a:prstGeom>
          <a:ln w="12700">
            <a:solidFill>
              <a:srgbClr val="FFC00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48"/>
          <p:cNvSpPr txBox="1"/>
          <p:nvPr/>
        </p:nvSpPr>
        <p:spPr>
          <a:xfrm>
            <a:off x="5319242" y="3734330"/>
            <a:ext cx="1388805" cy="523220"/>
          </a:xfrm>
          <a:prstGeom prst="rect">
            <a:avLst/>
          </a:prstGeom>
          <a:noFill/>
        </p:spPr>
        <p:txBody>
          <a:bodyPr wrap="square" rtlCol="0">
            <a:spAutoFit/>
          </a:bodyPr>
          <a:lstStyle/>
          <a:p>
            <a:pPr algn="ctr"/>
            <a:r>
              <a:rPr lang="zh-CN" altLang="en-US" sz="2800" dirty="0">
                <a:solidFill>
                  <a:prstClr val="black">
                    <a:lumMod val="75000"/>
                    <a:lumOff val="25000"/>
                  </a:prstClr>
                </a:solidFill>
                <a:latin typeface="微软雅黑" pitchFamily="34" charset="-122"/>
                <a:ea typeface="微软雅黑" pitchFamily="34" charset="-122"/>
              </a:rPr>
              <a:t>分子量</a:t>
            </a:r>
          </a:p>
        </p:txBody>
      </p:sp>
    </p:spTree>
    <p:extLst>
      <p:ext uri="{BB962C8B-B14F-4D97-AF65-F5344CB8AC3E}">
        <p14:creationId xmlns:p14="http://schemas.microsoft.com/office/powerpoint/2010/main" val="42021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温度： </a:t>
            </a:r>
            <a:r>
              <a:rPr lang="en-US" altLang="zh-CN" sz="2800" dirty="0">
                <a:solidFill>
                  <a:schemeClr val="tx1"/>
                </a:solidFill>
                <a:latin typeface="Arial" panose="020B0604020202020204" pitchFamily="34" charset="0"/>
                <a:ea typeface="楷体" panose="02010609060101010101" pitchFamily="49" charset="-122"/>
              </a:rPr>
              <a:t>T</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K</a:t>
            </a:r>
            <a:r>
              <a:rPr lang="zh-CN" altLang="en-US" sz="2800" dirty="0">
                <a:solidFill>
                  <a:schemeClr val="tx1"/>
                </a:solidFill>
                <a:latin typeface="Arial" panose="020B0604020202020204" pitchFamily="34" charset="0"/>
                <a:ea typeface="楷体" panose="02010609060101010101" pitchFamily="49" charset="-122"/>
              </a:rPr>
              <a:t>↑，反应速率↑，引发剂分解速率↑，自由基数目↑，</a:t>
            </a:r>
            <a:r>
              <a:rPr lang="en-US" altLang="zh-CN" sz="2800" dirty="0">
                <a:solidFill>
                  <a:schemeClr val="tx1"/>
                </a:solidFill>
                <a:latin typeface="Arial" panose="020B0604020202020204" pitchFamily="34" charset="0"/>
                <a:ea typeface="楷体" panose="02010609060101010101" pitchFamily="49" charset="-122"/>
              </a:rPr>
              <a:t>Mw</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因为单体的沸点较低（</a:t>
            </a:r>
            <a:r>
              <a:rPr lang="en-US" altLang="zh-CN" sz="2800" dirty="0">
                <a:solidFill>
                  <a:schemeClr val="tx1"/>
                </a:solidFill>
                <a:latin typeface="Arial" panose="020B0604020202020204" pitchFamily="34" charset="0"/>
                <a:ea typeface="楷体" panose="02010609060101010101" pitchFamily="49" charset="-122"/>
              </a:rPr>
              <a:t>AN</a:t>
            </a:r>
            <a:r>
              <a:rPr lang="zh-CN" altLang="en-US" sz="2800" dirty="0">
                <a:solidFill>
                  <a:schemeClr val="tx1"/>
                </a:solidFill>
                <a:latin typeface="Arial" panose="020B0604020202020204" pitchFamily="34" charset="0"/>
                <a:ea typeface="楷体" panose="02010609060101010101" pitchFamily="49" charset="-122"/>
              </a:rPr>
              <a:t>为</a:t>
            </a:r>
            <a:r>
              <a:rPr lang="en-US" altLang="zh-CN" sz="2800" dirty="0">
                <a:solidFill>
                  <a:schemeClr val="tx1"/>
                </a:solidFill>
                <a:latin typeface="Arial" panose="020B0604020202020204" pitchFamily="34" charset="0"/>
                <a:ea typeface="楷体" panose="02010609060101010101" pitchFamily="49" charset="-122"/>
              </a:rPr>
              <a:t>77.3℃</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MA</a:t>
            </a:r>
            <a:r>
              <a:rPr lang="zh-CN" altLang="en-US" sz="2800" dirty="0">
                <a:solidFill>
                  <a:schemeClr val="tx1"/>
                </a:solidFill>
                <a:latin typeface="Arial" panose="020B0604020202020204" pitchFamily="34" charset="0"/>
                <a:ea typeface="楷体" panose="02010609060101010101" pitchFamily="49" charset="-122"/>
              </a:rPr>
              <a:t>为</a:t>
            </a:r>
            <a:r>
              <a:rPr lang="en-US" altLang="zh-CN" sz="2800" dirty="0">
                <a:solidFill>
                  <a:schemeClr val="tx1"/>
                </a:solidFill>
                <a:latin typeface="Arial" panose="020B0604020202020204" pitchFamily="34" charset="0"/>
                <a:ea typeface="楷体" panose="02010609060101010101" pitchFamily="49" charset="-122"/>
              </a:rPr>
              <a:t>80℃</a:t>
            </a:r>
            <a:r>
              <a:rPr lang="zh-CN" altLang="en-US" sz="2800" dirty="0">
                <a:solidFill>
                  <a:schemeClr val="tx1"/>
                </a:solidFill>
                <a:latin typeface="Arial" panose="020B0604020202020204" pitchFamily="34" charset="0"/>
                <a:ea typeface="楷体" panose="02010609060101010101" pitchFamily="49" charset="-122"/>
              </a:rPr>
              <a:t>），为此，宜控制聚合反应温度在</a:t>
            </a:r>
            <a:r>
              <a:rPr lang="en-US" altLang="zh-CN" sz="2800" dirty="0">
                <a:solidFill>
                  <a:schemeClr val="tx1"/>
                </a:solidFill>
                <a:latin typeface="Arial" panose="020B0604020202020204" pitchFamily="34" charset="0"/>
                <a:ea typeface="楷体" panose="02010609060101010101" pitchFamily="49" charset="-122"/>
              </a:rPr>
              <a:t>80℃</a:t>
            </a:r>
            <a:r>
              <a:rPr lang="zh-CN" altLang="en-US" sz="2800" dirty="0">
                <a:solidFill>
                  <a:schemeClr val="tx1"/>
                </a:solidFill>
                <a:latin typeface="Arial" panose="020B0604020202020204" pitchFamily="34" charset="0"/>
                <a:ea typeface="楷体" panose="02010609060101010101" pitchFamily="49" charset="-122"/>
              </a:rPr>
              <a:t>以下。一般为</a:t>
            </a:r>
            <a:r>
              <a:rPr lang="en-US" altLang="zh-CN" sz="2800" dirty="0">
                <a:solidFill>
                  <a:schemeClr val="tx1"/>
                </a:solidFill>
                <a:latin typeface="Arial" panose="020B0604020202020204" pitchFamily="34" charset="0"/>
                <a:ea typeface="楷体" panose="02010609060101010101" pitchFamily="49" charset="-122"/>
              </a:rPr>
              <a:t>76</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78℃</a:t>
            </a:r>
          </a:p>
        </p:txBody>
      </p:sp>
      <p:graphicFrame>
        <p:nvGraphicFramePr>
          <p:cNvPr id="10" name="Group 3"/>
          <p:cNvGraphicFramePr>
            <a:graphicFrameLocks noGrp="1"/>
          </p:cNvGraphicFramePr>
          <p:nvPr>
            <p:extLst>
              <p:ext uri="{D42A27DB-BD31-4B8C-83A1-F6EECF244321}">
                <p14:modId xmlns:p14="http://schemas.microsoft.com/office/powerpoint/2010/main" val="3125995430"/>
              </p:ext>
            </p:extLst>
          </p:nvPr>
        </p:nvGraphicFramePr>
        <p:xfrm>
          <a:off x="1115616" y="3717032"/>
          <a:ext cx="6705600" cy="2235200"/>
        </p:xfrm>
        <a:graphic>
          <a:graphicData uri="http://schemas.openxmlformats.org/drawingml/2006/table">
            <a:tbl>
              <a:tblPr>
                <a:tableStyleId>{69C7853C-536D-4A76-A0AE-DD22124D55A5}</a:tableStyleId>
              </a:tblPr>
              <a:tblGrid>
                <a:gridCol w="26416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6096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dirty="0">
                          <a:ln>
                            <a:noFill/>
                          </a:ln>
                          <a:effectLst/>
                          <a:latin typeface="Arial" panose="020B0604020202020204" pitchFamily="34" charset="0"/>
                        </a:rPr>
                        <a:t>聚合温度，℃</a:t>
                      </a:r>
                      <a:endParaRPr kumimoji="1" lang="zh-CN" altLang="en-US" sz="2800" b="1" i="0" u="none" strike="noStrike" cap="none" normalizeH="0" baseline="0" dirty="0">
                        <a:ln>
                          <a:noFill/>
                        </a:ln>
                        <a:solidFill>
                          <a:schemeClr val="tx2"/>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a:ln>
                            <a:noFill/>
                          </a:ln>
                          <a:effectLst/>
                          <a:latin typeface="Arial" panose="020B0604020202020204" pitchFamily="34" charset="0"/>
                        </a:rPr>
                        <a:t>转化率，％</a:t>
                      </a:r>
                      <a:endParaRPr kumimoji="1" lang="zh-CN" altLang="en-US" sz="28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a:ln>
                            <a:noFill/>
                          </a:ln>
                          <a:effectLst/>
                          <a:latin typeface="Arial" panose="020B0604020202020204" pitchFamily="34" charset="0"/>
                        </a:rPr>
                        <a:t>平均分子量</a:t>
                      </a:r>
                      <a:endParaRPr kumimoji="1" lang="zh-CN" altLang="en-US" sz="28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horzOverflow="overflow"/>
                </a:tc>
                <a:extLst>
                  <a:ext uri="{0D108BD9-81ED-4DB2-BD59-A6C34878D82A}">
                    <a16:rowId xmlns:a16="http://schemas.microsoft.com/office/drawing/2014/main" val="10000"/>
                  </a:ext>
                </a:extLst>
              </a:tr>
              <a:tr h="16256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70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75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80</a:t>
                      </a:r>
                      <a:endParaRPr kumimoji="1" lang="en-US" altLang="zh-CN" sz="28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effectLst/>
                          <a:latin typeface="Arial" panose="020B0604020202020204" pitchFamily="34" charset="0"/>
                        </a:rPr>
                        <a:t>70.6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effectLst/>
                          <a:latin typeface="Arial" panose="020B0604020202020204" pitchFamily="34" charset="0"/>
                        </a:rPr>
                        <a:t>72.5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effectLst/>
                          <a:latin typeface="Arial" panose="020B0604020202020204" pitchFamily="34" charset="0"/>
                        </a:rPr>
                        <a:t>76.5</a:t>
                      </a:r>
                      <a:endParaRPr kumimoji="1" lang="en-US" altLang="zh-CN" sz="28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78900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65800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effectLst/>
                          <a:latin typeface="Arial" panose="020B0604020202020204" pitchFamily="34" charset="0"/>
                        </a:rPr>
                        <a:t>43400</a:t>
                      </a:r>
                      <a:endParaRPr kumimoji="1" lang="en-US" altLang="zh-CN" sz="28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5517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Vertical)">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杂质：单体的纯度</a:t>
            </a:r>
            <a:r>
              <a:rPr lang="en-US" altLang="zh-CN" sz="3200" dirty="0">
                <a:solidFill>
                  <a:schemeClr val="tx1"/>
                </a:solidFill>
                <a:latin typeface="Arial" panose="020B0604020202020204" pitchFamily="34" charset="0"/>
                <a:ea typeface="楷体" panose="02010609060101010101" pitchFamily="49" charset="-122"/>
              </a:rPr>
              <a:t>&gt;99.5</a:t>
            </a:r>
            <a:r>
              <a:rPr lang="zh-CN" altLang="en-US" sz="3200" dirty="0">
                <a:solidFill>
                  <a:schemeClr val="tx1"/>
                </a:solidFill>
                <a:latin typeface="Arial" panose="020B0604020202020204" pitchFamily="34" charset="0"/>
                <a:ea typeface="楷体" panose="02010609060101010101" pitchFamily="49" charset="-122"/>
              </a:rPr>
              <a:t>％，含有氢氰酸、乙醛等↑  </a:t>
            </a:r>
            <a:r>
              <a:rPr lang="en-US" altLang="zh-CN" sz="3200" dirty="0" err="1">
                <a:solidFill>
                  <a:schemeClr val="tx1"/>
                </a:solidFill>
                <a:latin typeface="Arial" panose="020B0604020202020204" pitchFamily="34" charset="0"/>
                <a:ea typeface="楷体" panose="02010609060101010101" pitchFamily="49" charset="-122"/>
              </a:rPr>
              <a:t>Rp</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M</a:t>
            </a:r>
            <a:r>
              <a:rPr lang="en-US" altLang="zh-CN" sz="3200" baseline="-25000" dirty="0">
                <a:solidFill>
                  <a:schemeClr val="tx1"/>
                </a:solidFill>
                <a:latin typeface="Arial" panose="020B0604020202020204" pitchFamily="34" charset="0"/>
                <a:ea typeface="楷体" panose="02010609060101010101" pitchFamily="49" charset="-122"/>
              </a:rPr>
              <a:t>w</a:t>
            </a:r>
            <a:r>
              <a:rPr lang="en-US" altLang="zh-CN" sz="3200" dirty="0">
                <a:solidFill>
                  <a:schemeClr val="tx1"/>
                </a:solidFill>
                <a:latin typeface="Arial" panose="020B0604020202020204" pitchFamily="34" charset="0"/>
                <a:ea typeface="楷体" panose="02010609060101010101" pitchFamily="49" charset="-122"/>
              </a:rPr>
              <a:t>↓</a:t>
            </a:r>
          </a:p>
          <a:p>
            <a:pPr>
              <a:spcBef>
                <a:spcPts val="600"/>
              </a:spcBef>
              <a:spcAft>
                <a:spcPts val="1800"/>
              </a:spcAft>
              <a:buClr>
                <a:srgbClr val="002060"/>
              </a:buClr>
            </a:pPr>
            <a:endParaRPr lang="zh-CN" altLang="en-US" sz="3200" dirty="0">
              <a:solidFill>
                <a:schemeClr val="tx1"/>
              </a:solidFill>
              <a:latin typeface="Arial" panose="020B0604020202020204" pitchFamily="34" charset="0"/>
              <a:ea typeface="楷体" panose="02010609060101010101" pitchFamily="49" charset="-122"/>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963599631"/>
              </p:ext>
            </p:extLst>
          </p:nvPr>
        </p:nvGraphicFramePr>
        <p:xfrm>
          <a:off x="1043608" y="2466479"/>
          <a:ext cx="2797696" cy="3284252"/>
        </p:xfrm>
        <a:graphic>
          <a:graphicData uri="http://schemas.openxmlformats.org/presentationml/2006/ole">
            <mc:AlternateContent xmlns:mc="http://schemas.openxmlformats.org/markup-compatibility/2006">
              <mc:Choice xmlns:v="urn:schemas-microsoft-com:vml" Requires="v">
                <p:oleObj spid="_x0000_s7550" name="Image" r:id="rId3" imgW="4215873" imgH="5193651" progId="Photoshop.Image.6">
                  <p:embed/>
                </p:oleObj>
              </mc:Choice>
              <mc:Fallback>
                <p:oleObj name="Image" r:id="rId3" imgW="4215873" imgH="519365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466479"/>
                        <a:ext cx="2797696" cy="3284252"/>
                      </a:xfrm>
                      <a:prstGeom prst="rect">
                        <a:avLst/>
                      </a:prstGeom>
                      <a:noFill/>
                      <a:ln w="57150">
                        <a:noFill/>
                        <a:miter lim="800000"/>
                        <a:headEnd/>
                        <a:tailEnd/>
                      </a:ln>
                      <a:effectLst/>
                    </p:spPr>
                  </p:pic>
                </p:oleObj>
              </mc:Fallback>
            </mc:AlternateContent>
          </a:graphicData>
        </a:graphic>
      </p:graphicFrame>
      <p:sp>
        <p:nvSpPr>
          <p:cNvPr id="12" name="Text Box 3"/>
          <p:cNvSpPr txBox="1">
            <a:spLocks noChangeArrowheads="1"/>
          </p:cNvSpPr>
          <p:nvPr/>
        </p:nvSpPr>
        <p:spPr bwMode="auto">
          <a:xfrm>
            <a:off x="1475656" y="5822516"/>
            <a:ext cx="1970088"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00000"/>
              </a:lnSpc>
              <a:spcBef>
                <a:spcPct val="0"/>
              </a:spcBef>
            </a:pPr>
            <a:r>
              <a:rPr lang="zh-CN" altLang="en-US" sz="2800" dirty="0">
                <a:solidFill>
                  <a:schemeClr val="accent2"/>
                </a:solidFill>
                <a:latin typeface="Times New Roman" panose="02020603050405020304" pitchFamily="18" charset="0"/>
                <a:ea typeface="隶书" panose="02010509060101010101" pitchFamily="49" charset="-122"/>
              </a:rPr>
              <a:t>乙醛的影响</a:t>
            </a:r>
          </a:p>
        </p:txBody>
      </p:sp>
      <p:sp>
        <p:nvSpPr>
          <p:cNvPr id="14" name="Text Box 2"/>
          <p:cNvSpPr txBox="1">
            <a:spLocks noChangeArrowheads="1"/>
          </p:cNvSpPr>
          <p:nvPr/>
        </p:nvSpPr>
        <p:spPr bwMode="auto">
          <a:xfrm>
            <a:off x="5436096" y="5815787"/>
            <a:ext cx="2197331" cy="52322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0000"/>
              </a:lnSpc>
              <a:spcBef>
                <a:spcPct val="0"/>
              </a:spcBef>
            </a:pPr>
            <a:r>
              <a:rPr lang="en-US" altLang="zh-CN" sz="2800" dirty="0">
                <a:solidFill>
                  <a:schemeClr val="accent2"/>
                </a:solidFill>
                <a:latin typeface="Times New Roman" panose="02020603050405020304" pitchFamily="18" charset="0"/>
                <a:ea typeface="隶书" panose="02010509060101010101" pitchFamily="49" charset="-122"/>
              </a:rPr>
              <a:t>HCN</a:t>
            </a:r>
            <a:r>
              <a:rPr lang="zh-CN" altLang="en-US" sz="2800" dirty="0">
                <a:solidFill>
                  <a:schemeClr val="accent2"/>
                </a:solidFill>
                <a:latin typeface="Times New Roman" panose="02020603050405020304" pitchFamily="18" charset="0"/>
                <a:ea typeface="隶书" panose="02010509060101010101" pitchFamily="49" charset="-122"/>
              </a:rPr>
              <a:t>的影响</a:t>
            </a:r>
          </a:p>
        </p:txBody>
      </p:sp>
      <p:graphicFrame>
        <p:nvGraphicFramePr>
          <p:cNvPr id="15" name="Object 3"/>
          <p:cNvGraphicFramePr>
            <a:graphicFrameLocks noChangeAspect="1"/>
          </p:cNvGraphicFramePr>
          <p:nvPr>
            <p:extLst>
              <p:ext uri="{D42A27DB-BD31-4B8C-83A1-F6EECF244321}">
                <p14:modId xmlns:p14="http://schemas.microsoft.com/office/powerpoint/2010/main" val="3127658028"/>
              </p:ext>
            </p:extLst>
          </p:nvPr>
        </p:nvGraphicFramePr>
        <p:xfrm>
          <a:off x="4571999" y="2271155"/>
          <a:ext cx="3276063" cy="3479576"/>
        </p:xfrm>
        <a:graphic>
          <a:graphicData uri="http://schemas.openxmlformats.org/presentationml/2006/ole">
            <mc:AlternateContent xmlns:mc="http://schemas.openxmlformats.org/markup-compatibility/2006">
              <mc:Choice xmlns:v="urn:schemas-microsoft-com:vml" Requires="v">
                <p:oleObj spid="_x0000_s7551" name="Image" r:id="rId5" imgW="6412698" imgH="6158730" progId="Photoshop.Image.6">
                  <p:embed/>
                </p:oleObj>
              </mc:Choice>
              <mc:Fallback>
                <p:oleObj name="Image" r:id="rId5" imgW="6412698" imgH="6158730" progId="Photoshop.Image.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1999" y="2271155"/>
                        <a:ext cx="3276063" cy="3479576"/>
                      </a:xfrm>
                      <a:prstGeom prst="rect">
                        <a:avLst/>
                      </a:prstGeom>
                      <a:noFill/>
                      <a:ln w="57150">
                        <a:noFill/>
                        <a:miter lim="800000"/>
                        <a:headEnd/>
                        <a:tailEnd/>
                      </a:ln>
                      <a:effectLst/>
                    </p:spPr>
                  </p:pic>
                </p:oleObj>
              </mc:Fallback>
            </mc:AlternateContent>
          </a:graphicData>
        </a:graphic>
      </p:graphicFrame>
    </p:spTree>
    <p:extLst>
      <p:ext uri="{BB962C8B-B14F-4D97-AF65-F5344CB8AC3E}">
        <p14:creationId xmlns:p14="http://schemas.microsoft.com/office/powerpoint/2010/main" val="2413964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引发剂浓度</a:t>
            </a: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0"/>
              </a:spcAft>
              <a:buClr>
                <a:srgbClr val="002060"/>
              </a:buClr>
            </a:pPr>
            <a:r>
              <a:rPr lang="en-US" altLang="zh-CN" sz="3200" dirty="0">
                <a:solidFill>
                  <a:schemeClr val="tx1"/>
                </a:solidFill>
                <a:latin typeface="Arial" panose="020B0604020202020204" pitchFamily="34" charset="0"/>
                <a:ea typeface="楷体" panose="02010609060101010101" pitchFamily="49" charset="-122"/>
              </a:rPr>
              <a:t>AIBN</a:t>
            </a:r>
            <a:r>
              <a:rPr lang="zh-CN" altLang="en-US" sz="3200" dirty="0">
                <a:solidFill>
                  <a:schemeClr val="tx1"/>
                </a:solidFill>
                <a:latin typeface="Arial" panose="020B0604020202020204" pitchFamily="34" charset="0"/>
                <a:ea typeface="楷体" panose="02010609060101010101" pitchFamily="49" charset="-122"/>
              </a:rPr>
              <a:t>↑，反应速率↑，</a:t>
            </a:r>
            <a:r>
              <a:rPr lang="en-US" altLang="zh-CN" sz="3200" dirty="0">
                <a:solidFill>
                  <a:schemeClr val="tx1"/>
                </a:solidFill>
                <a:latin typeface="Arial" panose="020B0604020202020204" pitchFamily="34" charset="0"/>
                <a:ea typeface="楷体" panose="02010609060101010101" pitchFamily="49" charset="-122"/>
              </a:rPr>
              <a:t>Mw ↓ </a:t>
            </a:r>
            <a:r>
              <a:rPr lang="zh-CN" altLang="en-US" sz="3200" dirty="0">
                <a:solidFill>
                  <a:schemeClr val="tx1"/>
                </a:solidFill>
                <a:latin typeface="Arial" panose="020B0604020202020204" pitchFamily="34" charset="0"/>
                <a:ea typeface="楷体" panose="02010609060101010101" pitchFamily="49" charset="-122"/>
              </a:rPr>
              <a:t>。一般为总单体质量</a:t>
            </a:r>
            <a:r>
              <a:rPr lang="en-US" altLang="zh-CN" sz="3200" dirty="0">
                <a:solidFill>
                  <a:schemeClr val="tx1"/>
                </a:solidFill>
                <a:latin typeface="Arial" panose="020B0604020202020204" pitchFamily="34" charset="0"/>
                <a:ea typeface="楷体" panose="02010609060101010101" pitchFamily="49" charset="-122"/>
              </a:rPr>
              <a:t>0.2</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0.8%</a:t>
            </a:r>
          </a:p>
          <a:p>
            <a:pPr marL="457200" indent="-457200">
              <a:spcBef>
                <a:spcPts val="600"/>
              </a:spcBef>
              <a:spcAft>
                <a:spcPts val="0"/>
              </a:spcAft>
              <a:buClr>
                <a:srgbClr val="002060"/>
              </a:buClr>
              <a:buFont typeface="Wingdings" panose="05000000000000000000" pitchFamily="2" charset="2"/>
              <a:buChar char="u"/>
            </a:pPr>
            <a:endParaRPr lang="zh-CN" altLang="en-US" sz="3200" dirty="0">
              <a:solidFill>
                <a:schemeClr val="tx1"/>
              </a:solidFill>
              <a:latin typeface="Arial" panose="020B0604020202020204" pitchFamily="34" charset="0"/>
              <a:ea typeface="楷体" panose="02010609060101010101" pitchFamily="49" charset="-122"/>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2995002645"/>
              </p:ext>
            </p:extLst>
          </p:nvPr>
        </p:nvGraphicFramePr>
        <p:xfrm>
          <a:off x="1619672" y="2708920"/>
          <a:ext cx="5742235" cy="3744416"/>
        </p:xfrm>
        <a:graphic>
          <a:graphicData uri="http://schemas.openxmlformats.org/presentationml/2006/ole">
            <mc:AlternateContent xmlns:mc="http://schemas.openxmlformats.org/markup-compatibility/2006">
              <mc:Choice xmlns:v="urn:schemas-microsoft-com:vml" Requires="v">
                <p:oleObj spid="_x0000_s8383" name="Image" r:id="rId3" imgW="7949206" imgH="5180952" progId="Photoshop.Image.6">
                  <p:embed/>
                </p:oleObj>
              </mc:Choice>
              <mc:Fallback>
                <p:oleObj name="Image" r:id="rId3" imgW="7949206" imgH="518095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708920"/>
                        <a:ext cx="5742235" cy="3744416"/>
                      </a:xfrm>
                      <a:prstGeom prst="rect">
                        <a:avLst/>
                      </a:prstGeom>
                      <a:ln w="57150" cmpd="sng">
                        <a:noFill/>
                        <a:miter lim="800000"/>
                        <a:headEnd/>
                        <a:tailEnd/>
                      </a:ln>
                    </p:spPr>
                  </p:pic>
                </p:oleObj>
              </mc:Fallback>
            </mc:AlternateContent>
          </a:graphicData>
        </a:graphic>
      </p:graphicFrame>
    </p:spTree>
    <p:extLst>
      <p:ext uri="{BB962C8B-B14F-4D97-AF65-F5344CB8AC3E}">
        <p14:creationId xmlns:p14="http://schemas.microsoft.com/office/powerpoint/2010/main" val="254262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聚合时间</a:t>
            </a: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0"/>
              </a:spcAft>
              <a:buClr>
                <a:srgbClr val="002060"/>
              </a:buClr>
            </a:pPr>
            <a:r>
              <a:rPr lang="zh-CN" altLang="en-US" sz="3200" dirty="0">
                <a:solidFill>
                  <a:schemeClr val="tx1"/>
                </a:solidFill>
                <a:latin typeface="Arial" panose="020B0604020202020204" pitchFamily="34" charset="0"/>
                <a:ea typeface="楷体" panose="02010609060101010101" pitchFamily="49" charset="-122"/>
              </a:rPr>
              <a:t>时间↑，转化率缓慢↑ ，</a:t>
            </a:r>
            <a:r>
              <a:rPr lang="en-US" altLang="zh-CN" sz="3200" dirty="0">
                <a:solidFill>
                  <a:schemeClr val="tx1"/>
                </a:solidFill>
                <a:latin typeface="Arial" panose="020B0604020202020204" pitchFamily="34" charset="0"/>
                <a:ea typeface="楷体" panose="02010609060101010101" pitchFamily="49" charset="-122"/>
              </a:rPr>
              <a:t>Mw</a:t>
            </a:r>
            <a:r>
              <a:rPr lang="zh-CN" altLang="en-US" sz="3200" dirty="0">
                <a:solidFill>
                  <a:schemeClr val="tx1"/>
                </a:solidFill>
                <a:latin typeface="Arial" panose="020B0604020202020204" pitchFamily="34" charset="0"/>
                <a:ea typeface="楷体" panose="02010609060101010101" pitchFamily="49" charset="-122"/>
              </a:rPr>
              <a:t> ↑ ，分子量分布变宽。以</a:t>
            </a:r>
            <a:r>
              <a:rPr lang="en-US" altLang="zh-CN" sz="3200" dirty="0" err="1">
                <a:solidFill>
                  <a:schemeClr val="tx1"/>
                </a:solidFill>
                <a:latin typeface="Arial" panose="020B0604020202020204" pitchFamily="34" charset="0"/>
                <a:ea typeface="楷体" panose="02010609060101010101" pitchFamily="49" charset="-122"/>
              </a:rPr>
              <a:t>NaSCN</a:t>
            </a:r>
            <a:r>
              <a:rPr lang="zh-CN" altLang="en-US" sz="3200" dirty="0">
                <a:solidFill>
                  <a:schemeClr val="tx1"/>
                </a:solidFill>
                <a:latin typeface="Arial" panose="020B0604020202020204" pitchFamily="34" charset="0"/>
                <a:ea typeface="楷体" panose="02010609060101010101" pitchFamily="49" charset="-122"/>
              </a:rPr>
              <a:t>时，选</a:t>
            </a:r>
            <a:r>
              <a:rPr lang="en-US" altLang="zh-CN" sz="3200" dirty="0">
                <a:solidFill>
                  <a:schemeClr val="tx1"/>
                </a:solidFill>
                <a:latin typeface="Arial" panose="020B0604020202020204" pitchFamily="34" charset="0"/>
                <a:ea typeface="楷体" panose="02010609060101010101" pitchFamily="49" charset="-122"/>
              </a:rPr>
              <a:t>1.5</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2h</a:t>
            </a:r>
            <a:r>
              <a:rPr lang="zh-CN" altLang="en-US" sz="3200" dirty="0">
                <a:solidFill>
                  <a:schemeClr val="tx1"/>
                </a:solidFill>
                <a:latin typeface="Arial" panose="020B0604020202020204" pitchFamily="34" charset="0"/>
                <a:ea typeface="楷体" panose="02010609060101010101" pitchFamily="49" charset="-122"/>
              </a:rPr>
              <a:t>；以</a:t>
            </a:r>
            <a:r>
              <a:rPr lang="en-US" altLang="zh-CN" sz="3200" dirty="0">
                <a:solidFill>
                  <a:schemeClr val="tx1"/>
                </a:solidFill>
                <a:latin typeface="Arial" panose="020B0604020202020204" pitchFamily="34" charset="0"/>
                <a:ea typeface="楷体" panose="02010609060101010101" pitchFamily="49" charset="-122"/>
              </a:rPr>
              <a:t>HNO</a:t>
            </a:r>
            <a:r>
              <a:rPr lang="en-US" altLang="zh-CN" sz="3200" baseline="-25000" dirty="0">
                <a:solidFill>
                  <a:schemeClr val="tx1"/>
                </a:solidFill>
                <a:latin typeface="Arial" panose="020B0604020202020204" pitchFamily="34" charset="0"/>
                <a:ea typeface="楷体" panose="02010609060101010101" pitchFamily="49" charset="-122"/>
              </a:rPr>
              <a:t>3</a:t>
            </a:r>
            <a:r>
              <a:rPr lang="zh-CN" altLang="en-US" sz="3200" dirty="0">
                <a:solidFill>
                  <a:schemeClr val="tx1"/>
                </a:solidFill>
                <a:latin typeface="Arial" panose="020B0604020202020204" pitchFamily="34" charset="0"/>
                <a:ea typeface="楷体" panose="02010609060101010101" pitchFamily="49" charset="-122"/>
              </a:rPr>
              <a:t>或</a:t>
            </a:r>
            <a:r>
              <a:rPr lang="en-US" altLang="zh-CN" sz="3200" dirty="0">
                <a:solidFill>
                  <a:schemeClr val="tx1"/>
                </a:solidFill>
                <a:latin typeface="Arial" panose="020B0604020202020204" pitchFamily="34" charset="0"/>
                <a:ea typeface="楷体" panose="02010609060101010101" pitchFamily="49" charset="-122"/>
              </a:rPr>
              <a:t>DMSO</a:t>
            </a:r>
            <a:r>
              <a:rPr lang="zh-CN" altLang="en-US" sz="3200" dirty="0">
                <a:solidFill>
                  <a:schemeClr val="tx1"/>
                </a:solidFill>
                <a:latin typeface="Arial" panose="020B0604020202020204" pitchFamily="34" charset="0"/>
                <a:ea typeface="楷体" panose="02010609060101010101" pitchFamily="49" charset="-122"/>
              </a:rPr>
              <a:t>时，选</a:t>
            </a:r>
            <a:r>
              <a:rPr lang="en-US" altLang="zh-CN" sz="3200" dirty="0">
                <a:solidFill>
                  <a:schemeClr val="tx1"/>
                </a:solidFill>
                <a:latin typeface="Arial" panose="020B0604020202020204" pitchFamily="34" charset="0"/>
                <a:ea typeface="楷体" panose="02010609060101010101" pitchFamily="49" charset="-122"/>
              </a:rPr>
              <a:t>12</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14h</a:t>
            </a:r>
          </a:p>
          <a:p>
            <a:pPr marL="457200" indent="-457200">
              <a:spcBef>
                <a:spcPts val="600"/>
              </a:spcBef>
              <a:spcAft>
                <a:spcPts val="0"/>
              </a:spcAft>
              <a:buClr>
                <a:srgbClr val="002060"/>
              </a:buClr>
              <a:buFont typeface="Wingdings" panose="05000000000000000000" pitchFamily="2" charset="2"/>
              <a:buChar char="u"/>
            </a:pPr>
            <a:endParaRPr lang="zh-CN" altLang="en-US" sz="3200" dirty="0">
              <a:solidFill>
                <a:schemeClr val="tx1"/>
              </a:solidFill>
              <a:latin typeface="Arial" panose="020B0604020202020204" pitchFamily="34" charset="0"/>
              <a:ea typeface="楷体" panose="02010609060101010101" pitchFamily="49" charset="-122"/>
            </a:endParaRPr>
          </a:p>
        </p:txBody>
      </p:sp>
      <p:graphicFrame>
        <p:nvGraphicFramePr>
          <p:cNvPr id="10" name="Group 3"/>
          <p:cNvGraphicFramePr>
            <a:graphicFrameLocks noGrp="1"/>
          </p:cNvGraphicFramePr>
          <p:nvPr>
            <p:extLst>
              <p:ext uri="{D42A27DB-BD31-4B8C-83A1-F6EECF244321}">
                <p14:modId xmlns:p14="http://schemas.microsoft.com/office/powerpoint/2010/main" val="2647299187"/>
              </p:ext>
            </p:extLst>
          </p:nvPr>
        </p:nvGraphicFramePr>
        <p:xfrm>
          <a:off x="971600" y="3356992"/>
          <a:ext cx="7423150" cy="2667000"/>
        </p:xfrm>
        <a:graphic>
          <a:graphicData uri="http://schemas.openxmlformats.org/drawingml/2006/table">
            <a:tbl>
              <a:tblPr>
                <a:tableStyleId>{69C7853C-536D-4A76-A0AE-DD22124D55A5}</a:tableStyleId>
              </a:tblPr>
              <a:tblGrid>
                <a:gridCol w="18034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250950">
                  <a:extLst>
                    <a:ext uri="{9D8B030D-6E8A-4147-A177-3AD203B41FA5}">
                      <a16:colId xmlns:a16="http://schemas.microsoft.com/office/drawing/2014/main" val="20004"/>
                    </a:ext>
                  </a:extLst>
                </a:gridCol>
              </a:tblGrid>
              <a:tr h="1016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dirty="0">
                          <a:ln>
                            <a:noFill/>
                          </a:ln>
                          <a:solidFill>
                            <a:schemeClr val="tx1"/>
                          </a:solidFill>
                          <a:effectLst/>
                        </a:rPr>
                        <a:t>聚合时间</a:t>
                      </a:r>
                      <a:r>
                        <a:rPr kumimoji="1" lang="en-US" altLang="zh-CN" sz="2800" u="none" strike="noStrike" cap="none" normalizeH="0" baseline="0" dirty="0">
                          <a:ln>
                            <a:noFill/>
                          </a:ln>
                          <a:solidFill>
                            <a:schemeClr val="tx1"/>
                          </a:solidFill>
                          <a:effectLst/>
                        </a:rPr>
                        <a:t>min</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dirty="0">
                          <a:ln>
                            <a:noFill/>
                          </a:ln>
                          <a:solidFill>
                            <a:schemeClr val="tx1"/>
                          </a:solidFill>
                          <a:effectLst/>
                        </a:rPr>
                        <a:t>总固体％</a:t>
                      </a:r>
                      <a:endParaRPr kumimoji="1" lang="zh-CN" altLang="en-US"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dirty="0">
                          <a:ln>
                            <a:noFill/>
                          </a:ln>
                          <a:solidFill>
                            <a:schemeClr val="tx1"/>
                          </a:solidFill>
                          <a:effectLst/>
                        </a:rPr>
                        <a:t>转化率</a:t>
                      </a:r>
                      <a:r>
                        <a:rPr kumimoji="1" lang="en-US" altLang="zh-CN" sz="2800" u="none" strike="noStrike" cap="none" normalizeH="0" baseline="0" dirty="0">
                          <a:ln>
                            <a:noFill/>
                          </a:ln>
                          <a:solidFill>
                            <a:schemeClr val="tx1"/>
                          </a:solidFill>
                          <a:effectLst/>
                        </a:rPr>
                        <a:t> </a:t>
                      </a:r>
                      <a:r>
                        <a:rPr kumimoji="1" lang="zh-CN" altLang="en-US" sz="2800" u="none" strike="noStrike" cap="none" normalizeH="0" baseline="0" dirty="0">
                          <a:ln>
                            <a:noFill/>
                          </a:ln>
                          <a:solidFill>
                            <a:schemeClr val="tx1"/>
                          </a:solidFill>
                          <a:effectLst/>
                        </a:rPr>
                        <a:t>％</a:t>
                      </a:r>
                      <a:endParaRPr kumimoji="1" lang="zh-CN" altLang="en-US"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dirty="0">
                          <a:ln>
                            <a:noFill/>
                          </a:ln>
                          <a:solidFill>
                            <a:schemeClr val="tx1"/>
                          </a:solidFill>
                          <a:effectLst/>
                        </a:rPr>
                        <a:t>落球粘度</a:t>
                      </a:r>
                      <a:r>
                        <a:rPr kumimoji="1" lang="en-US" altLang="zh-CN" sz="2800" u="none" strike="noStrike" cap="none" normalizeH="0" baseline="0" dirty="0">
                          <a:ln>
                            <a:noFill/>
                          </a:ln>
                          <a:solidFill>
                            <a:schemeClr val="tx1"/>
                          </a:solidFill>
                          <a:effectLst/>
                        </a:rPr>
                        <a:t>s</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u="none" strike="noStrike" cap="none" normalizeH="0" baseline="0">
                          <a:ln>
                            <a:noFill/>
                          </a:ln>
                          <a:solidFill>
                            <a:schemeClr val="tx1"/>
                          </a:solidFill>
                          <a:effectLst/>
                        </a:rPr>
                        <a:t>分子量</a:t>
                      </a:r>
                      <a:endParaRPr kumimoji="1" lang="zh-CN" altLang="en-US" sz="2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a:txBody>
                  <a:tcPr horzOverflow="overflow"/>
                </a:tc>
                <a:extLst>
                  <a:ext uri="{0D108BD9-81ED-4DB2-BD59-A6C34878D82A}">
                    <a16:rowId xmlns:a16="http://schemas.microsoft.com/office/drawing/2014/main" val="10000"/>
                  </a:ext>
                </a:extLst>
              </a:tr>
              <a:tr h="1651000">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60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90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120</a:t>
                      </a:r>
                      <a:endParaRPr kumimoji="1" lang="en-US" altLang="zh-CN" sz="2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11.5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12.14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a:ln>
                            <a:noFill/>
                          </a:ln>
                          <a:solidFill>
                            <a:schemeClr val="tx1"/>
                          </a:solidFill>
                          <a:effectLst/>
                        </a:rPr>
                        <a:t>12.12</a:t>
                      </a:r>
                      <a:endParaRPr kumimoji="1" lang="en-US" altLang="zh-CN" sz="2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67.6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71.4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71.3</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382'9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456'7</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391'7</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tc>
                  <a:txBody>
                    <a:bodyPr/>
                    <a:lstStyle>
                      <a:lvl1pPr algn="l">
                        <a:defRPr kumimoji="1" sz="28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000">
                          <a:solidFill>
                            <a:schemeClr val="tx1"/>
                          </a:solidFill>
                          <a:latin typeface="Times New Roman" panose="02020603050405020304" pitchFamily="18" charset="0"/>
                          <a:ea typeface="宋体" panose="02010600030101010101" pitchFamily="2" charset="-122"/>
                        </a:defRPr>
                      </a:lvl3pPr>
                      <a:lvl4pPr algn="l">
                        <a:defRPr kumimoji="1">
                          <a:solidFill>
                            <a:schemeClr val="tx1"/>
                          </a:solidFill>
                          <a:latin typeface="Times New Roman" panose="02020603050405020304" pitchFamily="18" charset="0"/>
                          <a:ea typeface="宋体" panose="02010600030101010101" pitchFamily="2" charset="-122"/>
                        </a:defRPr>
                      </a:lvl4pPr>
                      <a:lvl5pPr algn="l">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85300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86300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u="none" strike="noStrike" cap="none" normalizeH="0" baseline="0" dirty="0">
                          <a:ln>
                            <a:noFill/>
                          </a:ln>
                          <a:solidFill>
                            <a:schemeClr val="tx1"/>
                          </a:solidFill>
                          <a:effectLst/>
                        </a:rPr>
                        <a:t>77500</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3403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值：一般控制在</a:t>
            </a:r>
            <a:r>
              <a:rPr lang="en-US" altLang="zh-CN" sz="2800" dirty="0">
                <a:solidFill>
                  <a:schemeClr val="tx1"/>
                </a:solidFill>
                <a:latin typeface="Arial" panose="020B0604020202020204" pitchFamily="34" charset="0"/>
                <a:ea typeface="楷体" panose="02010609060101010101" pitchFamily="49" charset="-122"/>
              </a:rPr>
              <a:t>4.8</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5.2</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solidFill>
                  <a:srgbClr val="0000FF"/>
                </a:solidFill>
                <a:latin typeface="Arial" panose="020B0604020202020204" pitchFamily="34" charset="0"/>
                <a:ea typeface="楷体" panose="02010609060101010101" pitchFamily="49" charset="-122"/>
              </a:rPr>
              <a:t>♥ </a:t>
            </a:r>
            <a:r>
              <a:rPr lang="zh-CN" altLang="en-US" sz="2800" dirty="0">
                <a:solidFill>
                  <a:schemeClr val="tx1"/>
                </a:solidFill>
                <a:latin typeface="Arial" panose="020B0604020202020204" pitchFamily="34" charset="0"/>
                <a:ea typeface="楷体" panose="02010609060101010101" pitchFamily="49" charset="-122"/>
              </a:rPr>
              <a:t>当</a:t>
            </a: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值</a:t>
            </a:r>
            <a:r>
              <a:rPr lang="en-US" altLang="zh-CN" sz="2800" dirty="0">
                <a:solidFill>
                  <a:srgbClr val="FF0000"/>
                </a:solidFill>
                <a:latin typeface="Arial" panose="020B0604020202020204" pitchFamily="34" charset="0"/>
                <a:ea typeface="楷体" panose="02010609060101010101" pitchFamily="49" charset="-122"/>
              </a:rPr>
              <a:t>&lt;4</a:t>
            </a:r>
            <a:r>
              <a:rPr lang="zh-CN" altLang="en-US" sz="2800" dirty="0">
                <a:solidFill>
                  <a:schemeClr val="tx1"/>
                </a:solidFill>
                <a:latin typeface="Arial" panose="020B0604020202020204" pitchFamily="34" charset="0"/>
                <a:ea typeface="楷体" panose="02010609060101010101" pitchFamily="49" charset="-122"/>
              </a:rPr>
              <a:t>时，</a:t>
            </a:r>
            <a:r>
              <a:rPr lang="en-US" altLang="zh-CN" sz="2800" dirty="0" err="1">
                <a:solidFill>
                  <a:schemeClr val="tx1"/>
                </a:solidFill>
                <a:latin typeface="Arial" panose="020B0604020202020204" pitchFamily="34" charset="0"/>
                <a:ea typeface="楷体" panose="02010609060101010101" pitchFamily="49" charset="-122"/>
              </a:rPr>
              <a:t>NaSCN</a:t>
            </a:r>
            <a:r>
              <a:rPr lang="zh-CN" altLang="en-US" sz="2800" dirty="0">
                <a:solidFill>
                  <a:schemeClr val="tx1"/>
                </a:solidFill>
                <a:latin typeface="Arial" panose="020B0604020202020204" pitchFamily="34" charset="0"/>
                <a:ea typeface="楷体" panose="02010609060101010101" pitchFamily="49" charset="-122"/>
              </a:rPr>
              <a:t>易发生水解，生成硫化物（阻聚和链转移作用），又使聚合物溶液发黄</a:t>
            </a:r>
          </a:p>
          <a:p>
            <a:pPr>
              <a:spcBef>
                <a:spcPts val="600"/>
              </a:spcBef>
              <a:buClr>
                <a:srgbClr val="002060"/>
              </a:buClr>
            </a:pPr>
            <a:r>
              <a:rPr lang="zh-CN" altLang="en-US" sz="2800" dirty="0">
                <a:solidFill>
                  <a:srgbClr val="0000FF"/>
                </a:solidFill>
                <a:latin typeface="Arial" panose="020B0604020202020204" pitchFamily="34" charset="0"/>
                <a:ea typeface="楷体" panose="02010609060101010101" pitchFamily="49" charset="-122"/>
              </a:rPr>
              <a:t>♥ </a:t>
            </a:r>
            <a:r>
              <a:rPr lang="zh-CN" altLang="en-US" sz="2800" dirty="0">
                <a:solidFill>
                  <a:schemeClr val="tx1"/>
                </a:solidFill>
                <a:latin typeface="Arial" panose="020B0604020202020204" pitchFamily="34" charset="0"/>
                <a:ea typeface="楷体" panose="02010609060101010101" pitchFamily="49" charset="-122"/>
              </a:rPr>
              <a:t>当</a:t>
            </a: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值</a:t>
            </a:r>
            <a:r>
              <a:rPr lang="en-US" altLang="zh-CN" sz="2800" dirty="0">
                <a:solidFill>
                  <a:srgbClr val="FF0000"/>
                </a:solidFill>
                <a:latin typeface="Arial" panose="020B0604020202020204" pitchFamily="34" charset="0"/>
                <a:ea typeface="楷体" panose="02010609060101010101" pitchFamily="49" charset="-122"/>
              </a:rPr>
              <a:t>&gt;7</a:t>
            </a:r>
            <a:r>
              <a:rPr lang="zh-CN" altLang="en-US" sz="2800" dirty="0">
                <a:solidFill>
                  <a:schemeClr val="tx1"/>
                </a:solidFill>
                <a:latin typeface="Arial" panose="020B0604020202020204" pitchFamily="34" charset="0"/>
                <a:ea typeface="楷体" panose="02010609060101010101" pitchFamily="49" charset="-122"/>
              </a:rPr>
              <a:t>时，氰基（</a:t>
            </a:r>
            <a:r>
              <a:rPr lang="en-US" altLang="zh-CN" sz="2800" dirty="0">
                <a:solidFill>
                  <a:schemeClr val="tx1"/>
                </a:solidFill>
                <a:latin typeface="Arial" panose="020B0604020202020204" pitchFamily="34" charset="0"/>
                <a:ea typeface="楷体" panose="02010609060101010101" pitchFamily="49" charset="-122"/>
              </a:rPr>
              <a:t>-CN</a:t>
            </a:r>
            <a:r>
              <a:rPr lang="zh-CN" altLang="en-US" sz="2800" dirty="0">
                <a:solidFill>
                  <a:schemeClr val="tx1"/>
                </a:solidFill>
                <a:latin typeface="Arial" panose="020B0604020202020204" pitchFamily="34" charset="0"/>
                <a:ea typeface="楷体" panose="02010609060101010101" pitchFamily="49" charset="-122"/>
              </a:rPr>
              <a:t>）易发生水解</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PAN</a:t>
            </a:r>
            <a:r>
              <a:rPr lang="zh-CN" altLang="en-US" sz="2800" dirty="0">
                <a:solidFill>
                  <a:schemeClr val="tx1"/>
                </a:solidFill>
                <a:latin typeface="Arial" panose="020B0604020202020204" pitchFamily="34" charset="0"/>
                <a:ea typeface="楷体" panose="02010609060101010101" pitchFamily="49" charset="-122"/>
              </a:rPr>
              <a:t>在</a:t>
            </a:r>
            <a:r>
              <a:rPr lang="en-US" altLang="zh-CN" sz="2800" dirty="0">
                <a:solidFill>
                  <a:schemeClr val="tx1"/>
                </a:solidFill>
                <a:latin typeface="Arial" panose="020B0604020202020204" pitchFamily="34" charset="0"/>
                <a:ea typeface="楷体" panose="02010609060101010101" pitchFamily="49" charset="-122"/>
              </a:rPr>
              <a:t>NH</a:t>
            </a:r>
            <a:r>
              <a:rPr lang="en-US" altLang="zh-CN" sz="2800" baseline="-25000" dirty="0">
                <a:solidFill>
                  <a:schemeClr val="tx1"/>
                </a:solidFill>
                <a:latin typeface="Arial" panose="020B0604020202020204" pitchFamily="34" charset="0"/>
                <a:ea typeface="楷体" panose="02010609060101010101" pitchFamily="49" charset="-122"/>
              </a:rPr>
              <a:t>3</a:t>
            </a:r>
            <a:r>
              <a:rPr lang="zh-CN" altLang="en-US" sz="2800" dirty="0">
                <a:solidFill>
                  <a:schemeClr val="tx1"/>
                </a:solidFill>
                <a:latin typeface="Arial" panose="020B0604020202020204" pitchFamily="34" charset="0"/>
                <a:ea typeface="楷体" panose="02010609060101010101" pitchFamily="49" charset="-122"/>
              </a:rPr>
              <a:t>存在下产生共轭双键形成脒基而显黄色</a:t>
            </a:r>
          </a:p>
        </p:txBody>
      </p:sp>
      <p:pic>
        <p:nvPicPr>
          <p:cNvPr id="3" name="图片 2"/>
          <p:cNvPicPr>
            <a:picLocks noChangeAspect="1"/>
          </p:cNvPicPr>
          <p:nvPr/>
        </p:nvPicPr>
        <p:blipFill>
          <a:blip r:embed="rId2"/>
          <a:stretch>
            <a:fillRect/>
          </a:stretch>
        </p:blipFill>
        <p:spPr>
          <a:xfrm>
            <a:off x="1115616" y="3501008"/>
            <a:ext cx="7189304" cy="208823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3429000"/>
            <a:ext cx="1368152" cy="1019134"/>
          </a:xfrm>
          <a:prstGeom prst="rect">
            <a:avLst/>
          </a:prstGeom>
        </p:spPr>
      </p:pic>
    </p:spTree>
    <p:extLst>
      <p:ext uri="{BB962C8B-B14F-4D97-AF65-F5344CB8AC3E}">
        <p14:creationId xmlns:p14="http://schemas.microsoft.com/office/powerpoint/2010/main" val="1527191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400" dirty="0">
                <a:solidFill>
                  <a:schemeClr val="tx1"/>
                </a:solidFill>
                <a:latin typeface="Arial" panose="020B0604020202020204" pitchFamily="34" charset="0"/>
                <a:ea typeface="楷体" panose="02010609060101010101" pitchFamily="49" charset="-122"/>
              </a:rPr>
              <a:t>浅色剂加入</a:t>
            </a:r>
            <a:r>
              <a:rPr lang="en-US" altLang="zh-CN" sz="2400" dirty="0">
                <a:solidFill>
                  <a:schemeClr val="tx1"/>
                </a:solidFill>
                <a:latin typeface="Arial" panose="020B0604020202020204" pitchFamily="34" charset="0"/>
                <a:ea typeface="楷体" panose="02010609060101010101" pitchFamily="49" charset="-122"/>
              </a:rPr>
              <a:t>0.75%</a:t>
            </a:r>
            <a:r>
              <a:rPr lang="zh-CN" altLang="en-US" sz="2400" dirty="0">
                <a:solidFill>
                  <a:schemeClr val="tx1"/>
                </a:solidFill>
                <a:latin typeface="Arial" panose="020B0604020202020204" pitchFamily="34" charset="0"/>
                <a:ea typeface="楷体" panose="02010609060101010101" pitchFamily="49" charset="-122"/>
              </a:rPr>
              <a:t>，透光率提高到</a:t>
            </a:r>
            <a:r>
              <a:rPr lang="en-US" altLang="zh-CN" sz="2400" dirty="0">
                <a:solidFill>
                  <a:schemeClr val="tx1"/>
                </a:solidFill>
                <a:latin typeface="Arial" panose="020B0604020202020204" pitchFamily="34" charset="0"/>
                <a:ea typeface="楷体" panose="02010609060101010101" pitchFamily="49" charset="-122"/>
              </a:rPr>
              <a:t>95%</a:t>
            </a:r>
            <a:r>
              <a:rPr lang="zh-CN" altLang="en-US" sz="2400" dirty="0">
                <a:solidFill>
                  <a:schemeClr val="tx1"/>
                </a:solidFill>
                <a:latin typeface="Arial" panose="020B0604020202020204" pitchFamily="34" charset="0"/>
                <a:ea typeface="楷体" panose="02010609060101010101" pitchFamily="49" charset="-122"/>
              </a:rPr>
              <a:t>，用量为单体量的</a:t>
            </a:r>
            <a:r>
              <a:rPr lang="en-US" altLang="zh-CN" sz="2400" dirty="0">
                <a:solidFill>
                  <a:schemeClr val="tx1"/>
                </a:solidFill>
                <a:latin typeface="Arial" panose="020B0604020202020204" pitchFamily="34" charset="0"/>
                <a:ea typeface="楷体" panose="02010609060101010101" pitchFamily="49" charset="-122"/>
              </a:rPr>
              <a:t>0.5</a:t>
            </a:r>
            <a:r>
              <a:rPr lang="zh-CN" altLang="en-US" sz="2400" dirty="0">
                <a:solidFill>
                  <a:schemeClr val="tx1"/>
                </a:solidFill>
                <a:latin typeface="Arial" panose="020B0604020202020204" pitchFamily="34" charset="0"/>
                <a:ea typeface="楷体" panose="02010609060101010101" pitchFamily="49" charset="-122"/>
              </a:rPr>
              <a:t>～</a:t>
            </a:r>
            <a:r>
              <a:rPr lang="en-US" altLang="zh-CN" sz="2400" dirty="0">
                <a:solidFill>
                  <a:schemeClr val="tx1"/>
                </a:solidFill>
                <a:latin typeface="Arial" panose="020B0604020202020204" pitchFamily="34" charset="0"/>
                <a:ea typeface="楷体" panose="02010609060101010101" pitchFamily="49" charset="-122"/>
              </a:rPr>
              <a:t>1.2%</a:t>
            </a:r>
          </a:p>
          <a:p>
            <a:pPr indent="457200">
              <a:spcBef>
                <a:spcPts val="600"/>
              </a:spcBef>
              <a:spcAft>
                <a:spcPts val="1200"/>
              </a:spcAft>
              <a:buClr>
                <a:srgbClr val="002060"/>
              </a:buClr>
            </a:pPr>
            <a:r>
              <a:rPr lang="zh-CN" altLang="en-US" sz="2400" dirty="0">
                <a:solidFill>
                  <a:schemeClr val="tx1"/>
                </a:solidFill>
                <a:latin typeface="Arial" panose="020B0604020202020204" pitchFamily="34" charset="0"/>
                <a:ea typeface="楷体" panose="02010609060101010101" pitchFamily="49" charset="-122"/>
              </a:rPr>
              <a:t>受热可分解放出</a:t>
            </a:r>
            <a:r>
              <a:rPr lang="zh-CN" altLang="en-US" sz="2400" dirty="0">
                <a:solidFill>
                  <a:srgbClr val="FF0000"/>
                </a:solidFill>
                <a:latin typeface="Arial" panose="020B0604020202020204" pitchFamily="34" charset="0"/>
                <a:ea typeface="楷体" panose="02010609060101010101" pitchFamily="49" charset="-122"/>
              </a:rPr>
              <a:t>次硫酸</a:t>
            </a:r>
            <a:r>
              <a:rPr lang="zh-CN" altLang="en-US" sz="2400" dirty="0">
                <a:solidFill>
                  <a:schemeClr val="tx1"/>
                </a:solidFill>
                <a:latin typeface="Arial" panose="020B0604020202020204" pitchFamily="34" charset="0"/>
                <a:ea typeface="楷体" panose="02010609060101010101" pitchFamily="49" charset="-122"/>
              </a:rPr>
              <a:t>，次硫酸受氧化而形成亚硫酸和硫酸，后者放出</a:t>
            </a:r>
            <a:r>
              <a:rPr lang="en-US" altLang="zh-CN" sz="2400" dirty="0">
                <a:solidFill>
                  <a:schemeClr val="tx1"/>
                </a:solidFill>
                <a:latin typeface="Arial" panose="020B0604020202020204" pitchFamily="34" charset="0"/>
                <a:ea typeface="楷体" panose="02010609060101010101" pitchFamily="49" charset="-122"/>
              </a:rPr>
              <a:t>H</a:t>
            </a:r>
            <a:r>
              <a:rPr lang="en-US" altLang="zh-CN" sz="2400" baseline="30000" dirty="0">
                <a:solidFill>
                  <a:schemeClr val="tx1"/>
                </a:solidFill>
                <a:latin typeface="Arial" panose="020B0604020202020204" pitchFamily="34" charset="0"/>
                <a:ea typeface="楷体" panose="02010609060101010101" pitchFamily="49" charset="-122"/>
              </a:rPr>
              <a:t>+</a:t>
            </a:r>
            <a:r>
              <a:rPr lang="zh-CN" altLang="en-US" sz="2400" dirty="0">
                <a:solidFill>
                  <a:schemeClr val="tx1"/>
                </a:solidFill>
                <a:latin typeface="Arial" panose="020B0604020202020204" pitchFamily="34" charset="0"/>
                <a:ea typeface="楷体" panose="02010609060101010101" pitchFamily="49" charset="-122"/>
              </a:rPr>
              <a:t>会抵消由于</a:t>
            </a:r>
            <a:r>
              <a:rPr lang="en-US" altLang="zh-CN" sz="2400" dirty="0">
                <a:solidFill>
                  <a:schemeClr val="tx1"/>
                </a:solidFill>
                <a:latin typeface="Arial" panose="020B0604020202020204" pitchFamily="34" charset="0"/>
                <a:ea typeface="楷体" panose="02010609060101010101" pitchFamily="49" charset="-122"/>
              </a:rPr>
              <a:t>-CN</a:t>
            </a:r>
            <a:r>
              <a:rPr lang="zh-CN" altLang="en-US" sz="2400" dirty="0">
                <a:solidFill>
                  <a:schemeClr val="tx1"/>
                </a:solidFill>
                <a:latin typeface="Arial" panose="020B0604020202020204" pitchFamily="34" charset="0"/>
                <a:ea typeface="楷体" panose="02010609060101010101" pitchFamily="49" charset="-122"/>
              </a:rPr>
              <a:t>的水解而引起的</a:t>
            </a:r>
            <a:r>
              <a:rPr lang="en-US" altLang="zh-CN" sz="2400" dirty="0">
                <a:solidFill>
                  <a:schemeClr val="tx1"/>
                </a:solidFill>
                <a:latin typeface="Arial" panose="020B0604020202020204" pitchFamily="34" charset="0"/>
                <a:ea typeface="楷体" panose="02010609060101010101" pitchFamily="49" charset="-122"/>
              </a:rPr>
              <a:t>pH</a:t>
            </a:r>
            <a:r>
              <a:rPr lang="zh-CN" altLang="en-US" sz="2400" dirty="0">
                <a:solidFill>
                  <a:schemeClr val="tx1"/>
                </a:solidFill>
                <a:latin typeface="Arial" panose="020B0604020202020204" pitchFamily="34" charset="0"/>
                <a:ea typeface="楷体" panose="02010609060101010101" pitchFamily="49" charset="-122"/>
              </a:rPr>
              <a:t>值的升高，使体系的</a:t>
            </a:r>
            <a:r>
              <a:rPr lang="en-US" altLang="zh-CN" sz="2400" dirty="0">
                <a:solidFill>
                  <a:schemeClr val="tx1"/>
                </a:solidFill>
                <a:latin typeface="Arial" panose="020B0604020202020204" pitchFamily="34" charset="0"/>
                <a:ea typeface="楷体" panose="02010609060101010101" pitchFamily="49" charset="-122"/>
              </a:rPr>
              <a:t>pH</a:t>
            </a:r>
            <a:r>
              <a:rPr lang="zh-CN" altLang="en-US" sz="2400" dirty="0">
                <a:solidFill>
                  <a:schemeClr val="tx1"/>
                </a:solidFill>
                <a:latin typeface="Arial" panose="020B0604020202020204" pitchFamily="34" charset="0"/>
                <a:ea typeface="楷体" panose="02010609060101010101" pitchFamily="49" charset="-122"/>
              </a:rPr>
              <a:t>值较稳定。</a:t>
            </a:r>
            <a:endParaRPr lang="en-US" altLang="zh-CN" sz="2400"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endParaRPr lang="en-US" altLang="zh-CN" sz="2400" dirty="0">
              <a:solidFill>
                <a:schemeClr val="tx1"/>
              </a:solidFill>
              <a:latin typeface="Arial" panose="020B0604020202020204" pitchFamily="34" charset="0"/>
              <a:ea typeface="楷体" panose="02010609060101010101" pitchFamily="49" charset="-122"/>
            </a:endParaRPr>
          </a:p>
          <a:p>
            <a:pPr>
              <a:spcBef>
                <a:spcPts val="0"/>
              </a:spcBef>
              <a:spcAft>
                <a:spcPts val="0"/>
              </a:spcAft>
              <a:buClr>
                <a:srgbClr val="002060"/>
              </a:buClr>
            </a:pPr>
            <a:endParaRPr lang="en-US" altLang="zh-CN" sz="2400" dirty="0">
              <a:solidFill>
                <a:schemeClr val="tx1"/>
              </a:solidFill>
              <a:latin typeface="Arial" panose="020B0604020202020204" pitchFamily="34" charset="0"/>
              <a:ea typeface="楷体" panose="02010609060101010101" pitchFamily="49" charset="-122"/>
            </a:endParaRPr>
          </a:p>
          <a:p>
            <a:pPr>
              <a:spcBef>
                <a:spcPts val="0"/>
              </a:spcBef>
              <a:spcAft>
                <a:spcPts val="0"/>
              </a:spcAft>
              <a:buClr>
                <a:srgbClr val="002060"/>
              </a:buClr>
            </a:pPr>
            <a:r>
              <a:rPr lang="zh-CN" altLang="en-US" sz="2400" dirty="0">
                <a:solidFill>
                  <a:schemeClr val="tx1"/>
                </a:solidFill>
                <a:latin typeface="Arial" panose="020B0604020202020204" pitchFamily="34" charset="0"/>
                <a:ea typeface="楷体" panose="02010609060101010101" pitchFamily="49" charset="-122"/>
              </a:rPr>
              <a:t>同时，可防止空气中的氧及其它氧化物对聚合物、</a:t>
            </a:r>
            <a:r>
              <a:rPr lang="en-US" altLang="zh-CN" sz="2400" dirty="0" err="1">
                <a:solidFill>
                  <a:schemeClr val="tx1"/>
                </a:solidFill>
                <a:latin typeface="Arial" panose="020B0604020202020204" pitchFamily="34" charset="0"/>
                <a:ea typeface="楷体" panose="02010609060101010101" pitchFamily="49" charset="-122"/>
              </a:rPr>
              <a:t>NaSCN</a:t>
            </a:r>
            <a:r>
              <a:rPr lang="zh-CN" altLang="en-US" sz="2400" dirty="0">
                <a:solidFill>
                  <a:schemeClr val="tx1"/>
                </a:solidFill>
                <a:latin typeface="Arial" panose="020B0604020202020204" pitchFamily="34" charset="0"/>
                <a:ea typeface="楷体" panose="02010609060101010101" pitchFamily="49" charset="-122"/>
              </a:rPr>
              <a:t>的氧化作用</a:t>
            </a:r>
          </a:p>
        </p:txBody>
      </p:sp>
      <p:graphicFrame>
        <p:nvGraphicFramePr>
          <p:cNvPr id="2" name="对象 1"/>
          <p:cNvGraphicFramePr>
            <a:graphicFrameLocks noChangeAspect="1"/>
          </p:cNvGraphicFramePr>
          <p:nvPr>
            <p:extLst>
              <p:ext uri="{D42A27DB-BD31-4B8C-83A1-F6EECF244321}">
                <p14:modId xmlns:p14="http://schemas.microsoft.com/office/powerpoint/2010/main" val="3346519629"/>
              </p:ext>
            </p:extLst>
          </p:nvPr>
        </p:nvGraphicFramePr>
        <p:xfrm>
          <a:off x="1043608" y="3356992"/>
          <a:ext cx="7570307" cy="936104"/>
        </p:xfrm>
        <a:graphic>
          <a:graphicData uri="http://schemas.openxmlformats.org/presentationml/2006/ole">
            <mc:AlternateContent xmlns:mc="http://schemas.openxmlformats.org/markup-compatibility/2006">
              <mc:Choice xmlns:v="urn:schemas-microsoft-com:vml" Requires="v">
                <p:oleObj spid="_x0000_s2475" name="CS ChemDraw Drawing" r:id="rId3" imgW="6932240" imgH="857367" progId="ChemDraw.Document.6.0">
                  <p:embed/>
                </p:oleObj>
              </mc:Choice>
              <mc:Fallback>
                <p:oleObj name="CS ChemDraw Drawing" r:id="rId3" imgW="6932240" imgH="857367" progId="ChemDraw.Document.6.0">
                  <p:embed/>
                  <p:pic>
                    <p:nvPicPr>
                      <p:cNvPr id="0" name=""/>
                      <p:cNvPicPr/>
                      <p:nvPr/>
                    </p:nvPicPr>
                    <p:blipFill>
                      <a:blip r:embed="rId4"/>
                      <a:stretch>
                        <a:fillRect/>
                      </a:stretch>
                    </p:blipFill>
                    <p:spPr>
                      <a:xfrm>
                        <a:off x="1043608" y="3356992"/>
                        <a:ext cx="7570307" cy="936104"/>
                      </a:xfrm>
                      <a:prstGeom prst="rect">
                        <a:avLst/>
                      </a:prstGeom>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572328228"/>
              </p:ext>
            </p:extLst>
          </p:nvPr>
        </p:nvGraphicFramePr>
        <p:xfrm>
          <a:off x="3779912" y="4742581"/>
          <a:ext cx="4648200" cy="1782763"/>
        </p:xfrm>
        <a:graphic>
          <a:graphicData uri="http://schemas.openxmlformats.org/presentationml/2006/ole">
            <mc:AlternateContent xmlns:mc="http://schemas.openxmlformats.org/markup-compatibility/2006">
              <mc:Choice xmlns:v="urn:schemas-microsoft-com:vml" Requires="v">
                <p:oleObj spid="_x0000_s2476" name="CS ChemDraw Drawing" r:id="rId5" imgW="4158000" imgH="1783080" progId="ChemDraw.Document.6.0">
                  <p:embed/>
                </p:oleObj>
              </mc:Choice>
              <mc:Fallback>
                <p:oleObj name="CS ChemDraw Drawing" r:id="rId5" imgW="4158000" imgH="1783080"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742581"/>
                        <a:ext cx="4648200" cy="1782763"/>
                      </a:xfrm>
                      <a:prstGeom prst="rect">
                        <a:avLst/>
                      </a:prstGeom>
                      <a:solidFill>
                        <a:schemeClr val="accent3">
                          <a:lumMod val="20000"/>
                          <a:lumOff val="80000"/>
                        </a:schemeClr>
                      </a:solidFill>
                      <a:ln>
                        <a:noFill/>
                      </a:ln>
                      <a:effectLst/>
                    </p:spPr>
                  </p:pic>
                </p:oleObj>
              </mc:Fallback>
            </mc:AlternateContent>
          </a:graphicData>
        </a:graphic>
      </p:graphicFrame>
    </p:spTree>
    <p:extLst>
      <p:ext uri="{BB962C8B-B14F-4D97-AF65-F5344CB8AC3E}">
        <p14:creationId xmlns:p14="http://schemas.microsoft.com/office/powerpoint/2010/main" val="4498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500"/>
                            </p:stCondLst>
                            <p:childTnLst>
                              <p:par>
                                <p:cTn id="15" presetID="6"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wipe(down)">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调节剂：</a:t>
            </a:r>
            <a:r>
              <a:rPr lang="en-US" altLang="zh-CN" sz="3200" dirty="0">
                <a:solidFill>
                  <a:schemeClr val="tx1"/>
                </a:solidFill>
                <a:latin typeface="Arial" panose="020B0604020202020204" pitchFamily="34" charset="0"/>
                <a:ea typeface="楷体" panose="02010609060101010101" pitchFamily="49" charset="-122"/>
              </a:rPr>
              <a:t>isopropanol</a:t>
            </a:r>
            <a:r>
              <a:rPr lang="zh-CN" altLang="en-US" sz="3200" dirty="0">
                <a:solidFill>
                  <a:schemeClr val="tx1"/>
                </a:solidFill>
                <a:latin typeface="Arial" panose="020B0604020202020204" pitchFamily="34" charset="0"/>
                <a:ea typeface="楷体" panose="02010609060101010101" pitchFamily="49" charset="-122"/>
              </a:rPr>
              <a:t>、</a:t>
            </a:r>
            <a:r>
              <a:rPr lang="en-US" altLang="zh-CN" sz="3200" dirty="0">
                <a:solidFill>
                  <a:schemeClr val="tx1"/>
                </a:solidFill>
                <a:latin typeface="Arial" panose="020B0604020202020204" pitchFamily="34" charset="0"/>
                <a:ea typeface="楷体" panose="02010609060101010101" pitchFamily="49" charset="-122"/>
              </a:rPr>
              <a:t>IPA</a:t>
            </a:r>
          </a:p>
          <a:p>
            <a:pPr>
              <a:spcBef>
                <a:spcPts val="600"/>
              </a:spcBef>
              <a:spcAft>
                <a:spcPts val="1200"/>
              </a:spcAft>
              <a:buClr>
                <a:srgbClr val="002060"/>
              </a:buClr>
            </a:pP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r>
              <a:rPr lang="zh-CN" altLang="en-US" sz="3200" dirty="0">
                <a:solidFill>
                  <a:schemeClr val="tx1"/>
                </a:solidFill>
                <a:latin typeface="Arial" panose="020B0604020202020204" pitchFamily="34" charset="0"/>
                <a:ea typeface="楷体" panose="02010609060101010101" pitchFamily="49" charset="-122"/>
              </a:rPr>
              <a:t>其叔碳上</a:t>
            </a:r>
            <a:r>
              <a:rPr lang="en-US" altLang="zh-CN" sz="3200" dirty="0">
                <a:solidFill>
                  <a:schemeClr val="tx1"/>
                </a:solidFill>
                <a:latin typeface="Arial" panose="020B0604020202020204" pitchFamily="34" charset="0"/>
                <a:ea typeface="楷体" panose="02010609060101010101" pitchFamily="49" charset="-122"/>
              </a:rPr>
              <a:t>H</a:t>
            </a:r>
            <a:r>
              <a:rPr lang="zh-CN" altLang="en-US" sz="3200" dirty="0">
                <a:solidFill>
                  <a:schemeClr val="tx1"/>
                </a:solidFill>
                <a:latin typeface="Arial" panose="020B0604020202020204" pitchFamily="34" charset="0"/>
                <a:ea typeface="楷体" panose="02010609060101010101" pitchFamily="49" charset="-122"/>
              </a:rPr>
              <a:t>原子活泼，易与自由基作用而发生链转移，从而调节分子量。</a:t>
            </a: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1200"/>
              </a:spcAft>
              <a:buClr>
                <a:srgbClr val="002060"/>
              </a:buClr>
            </a:pPr>
            <a:r>
              <a:rPr lang="zh-CN" altLang="en-US" sz="3200" dirty="0">
                <a:solidFill>
                  <a:schemeClr val="tx1"/>
                </a:solidFill>
                <a:latin typeface="Arial" panose="020B0604020202020204" pitchFamily="34" charset="0"/>
                <a:ea typeface="楷体" panose="02010609060101010101" pitchFamily="49" charset="-122"/>
              </a:rPr>
              <a:t>试验发现，</a:t>
            </a:r>
            <a:r>
              <a:rPr lang="en-US" altLang="zh-CN" sz="3200" dirty="0">
                <a:solidFill>
                  <a:schemeClr val="tx1"/>
                </a:solidFill>
                <a:latin typeface="Arial" panose="020B0604020202020204" pitchFamily="34" charset="0"/>
                <a:ea typeface="楷体" panose="02010609060101010101" pitchFamily="49" charset="-122"/>
              </a:rPr>
              <a:t>Mw</a:t>
            </a:r>
            <a:r>
              <a:rPr lang="zh-CN" altLang="en-US" sz="3200" dirty="0">
                <a:solidFill>
                  <a:schemeClr val="tx1"/>
                </a:solidFill>
                <a:latin typeface="Arial" panose="020B0604020202020204" pitchFamily="34" charset="0"/>
                <a:ea typeface="楷体" panose="02010609060101010101" pitchFamily="49" charset="-122"/>
              </a:rPr>
              <a:t>随</a:t>
            </a:r>
            <a:r>
              <a:rPr lang="en-US" altLang="zh-CN" sz="3200" dirty="0">
                <a:solidFill>
                  <a:schemeClr val="tx1"/>
                </a:solidFill>
                <a:latin typeface="Arial" panose="020B0604020202020204" pitchFamily="34" charset="0"/>
                <a:ea typeface="楷体" panose="02010609060101010101" pitchFamily="49" charset="-122"/>
              </a:rPr>
              <a:t>IPA</a:t>
            </a:r>
            <a:r>
              <a:rPr lang="zh-CN" altLang="en-US" sz="3200" dirty="0">
                <a:solidFill>
                  <a:schemeClr val="tx1"/>
                </a:solidFill>
                <a:latin typeface="Arial" panose="020B0604020202020204" pitchFamily="34" charset="0"/>
                <a:ea typeface="楷体" panose="02010609060101010101" pitchFamily="49" charset="-122"/>
              </a:rPr>
              <a:t>↑而↓，但是转化率变化甚微</a:t>
            </a:r>
            <a:endParaRPr lang="en-US" altLang="zh-CN" sz="3200" dirty="0">
              <a:solidFill>
                <a:schemeClr val="tx1"/>
              </a:solidFill>
              <a:latin typeface="Arial" panose="020B0604020202020204" pitchFamily="34" charset="0"/>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zh-CN" altLang="en-US" sz="3200" dirty="0">
              <a:solidFill>
                <a:schemeClr val="tx1"/>
              </a:solidFill>
              <a:latin typeface="Arial" panose="020B0604020202020204" pitchFamily="34" charset="0"/>
              <a:ea typeface="楷体" panose="02010609060101010101" pitchFamily="49" charset="-122"/>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4151750948"/>
              </p:ext>
            </p:extLst>
          </p:nvPr>
        </p:nvGraphicFramePr>
        <p:xfrm>
          <a:off x="4932040" y="1700808"/>
          <a:ext cx="3245282" cy="2163521"/>
        </p:xfrm>
        <a:graphic>
          <a:graphicData uri="http://schemas.openxmlformats.org/presentationml/2006/ole">
            <mc:AlternateContent xmlns:mc="http://schemas.openxmlformats.org/markup-compatibility/2006">
              <mc:Choice xmlns:v="urn:schemas-microsoft-com:vml" Requires="v">
                <p:oleObj spid="_x0000_s3301" r:id="rId3" imgW="1240560" imgH="966240" progId="">
                  <p:embed/>
                </p:oleObj>
              </mc:Choice>
              <mc:Fallback>
                <p:oleObj r:id="rId3" imgW="1240560" imgH="9662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700808"/>
                        <a:ext cx="3245282" cy="2163521"/>
                      </a:xfrm>
                      <a:prstGeom prst="rect">
                        <a:avLst/>
                      </a:prstGeom>
                      <a:solidFill>
                        <a:srgbClr val="99CCFF"/>
                      </a:solidFill>
                      <a:ln>
                        <a:noFill/>
                      </a:ln>
                      <a:extLst/>
                    </p:spPr>
                  </p:pic>
                </p:oleObj>
              </mc:Fallback>
            </mc:AlternateContent>
          </a:graphicData>
        </a:graphic>
      </p:graphicFrame>
      <p:sp>
        <p:nvSpPr>
          <p:cNvPr id="11" name="AutoShape 6"/>
          <p:cNvSpPr>
            <a:spLocks noChangeArrowheads="1"/>
          </p:cNvSpPr>
          <p:nvPr/>
        </p:nvSpPr>
        <p:spPr bwMode="auto">
          <a:xfrm>
            <a:off x="6097481" y="3212976"/>
            <a:ext cx="914400" cy="533400"/>
          </a:xfrm>
          <a:prstGeom prst="wedgeEllipseCallout">
            <a:avLst>
              <a:gd name="adj1" fmla="val -177949"/>
              <a:gd name="adj2" fmla="val 98413"/>
            </a:avLst>
          </a:prstGeom>
          <a:noFill/>
          <a:ln w="57150">
            <a:solidFill>
              <a:srgbClr val="CC6600"/>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pPr>
            <a:endParaRPr lang="zh-CN" altLang="zh-CN" sz="2400" b="0">
              <a:latin typeface="Times New Roman" panose="02020603050405020304" pitchFamily="18" charset="0"/>
            </a:endParaRPr>
          </a:p>
        </p:txBody>
      </p:sp>
    </p:spTree>
    <p:extLst>
      <p:ext uri="{BB962C8B-B14F-4D97-AF65-F5344CB8AC3E}">
        <p14:creationId xmlns:p14="http://schemas.microsoft.com/office/powerpoint/2010/main" val="3264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9</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转化率</a:t>
            </a:r>
            <a:endParaRPr lang="en-US" altLang="zh-CN" sz="3200" dirty="0">
              <a:solidFill>
                <a:schemeClr val="tx1"/>
              </a:solidFill>
              <a:latin typeface="Arial" panose="020B0604020202020204" pitchFamily="34" charset="0"/>
              <a:ea typeface="楷体" panose="02010609060101010101" pitchFamily="49" charset="-122"/>
            </a:endParaRPr>
          </a:p>
          <a:p>
            <a:pPr>
              <a:spcBef>
                <a:spcPts val="600"/>
              </a:spcBef>
              <a:spcAft>
                <a:spcPts val="0"/>
              </a:spcAft>
              <a:buClr>
                <a:srgbClr val="002060"/>
              </a:buClr>
            </a:pPr>
            <a:r>
              <a:rPr lang="zh-CN" altLang="en-US" sz="3200" dirty="0">
                <a:solidFill>
                  <a:srgbClr val="C00000"/>
                </a:solidFill>
                <a:latin typeface="Arial" panose="020B0604020202020204" pitchFamily="34" charset="0"/>
                <a:ea typeface="楷体" panose="02010609060101010101" pitchFamily="49" charset="-122"/>
              </a:rPr>
              <a:t>低转化率：</a:t>
            </a:r>
            <a:r>
              <a:rPr lang="en-US" altLang="zh-CN" sz="3200" dirty="0">
                <a:solidFill>
                  <a:srgbClr val="C00000"/>
                </a:solidFill>
                <a:latin typeface="Arial" panose="020B0604020202020204" pitchFamily="34" charset="0"/>
                <a:ea typeface="楷体" panose="02010609060101010101" pitchFamily="49" charset="-122"/>
              </a:rPr>
              <a:t>50%-55%</a:t>
            </a:r>
          </a:p>
          <a:p>
            <a:pPr indent="355600">
              <a:spcBef>
                <a:spcPts val="600"/>
              </a:spcBef>
              <a:spcAft>
                <a:spcPts val="0"/>
              </a:spcAft>
              <a:buClr>
                <a:srgbClr val="002060"/>
              </a:buClr>
            </a:pPr>
            <a:r>
              <a:rPr lang="en-US" altLang="zh-CN" sz="3200" dirty="0">
                <a:solidFill>
                  <a:srgbClr val="0000FF"/>
                </a:solidFill>
                <a:latin typeface="Arial" panose="020B0604020202020204" pitchFamily="34" charset="0"/>
                <a:ea typeface="楷体" panose="02010609060101010101" pitchFamily="49" charset="-122"/>
              </a:rPr>
              <a:t>PAN</a:t>
            </a:r>
            <a:r>
              <a:rPr lang="zh-CN" altLang="en-US" sz="3200" dirty="0">
                <a:solidFill>
                  <a:srgbClr val="0000FF"/>
                </a:solidFill>
                <a:latin typeface="Arial" panose="020B0604020202020204" pitchFamily="34" charset="0"/>
                <a:ea typeface="楷体" panose="02010609060101010101" pitchFamily="49" charset="-122"/>
              </a:rPr>
              <a:t>色度洁白，分子量高，但单体回收大</a:t>
            </a:r>
            <a:endParaRPr lang="en-US" altLang="zh-CN" sz="3200" dirty="0">
              <a:solidFill>
                <a:srgbClr val="0000FF"/>
              </a:solidFill>
              <a:latin typeface="Arial" panose="020B0604020202020204" pitchFamily="34" charset="0"/>
              <a:ea typeface="楷体" panose="02010609060101010101" pitchFamily="49" charset="-122"/>
            </a:endParaRPr>
          </a:p>
          <a:p>
            <a:pPr>
              <a:spcBef>
                <a:spcPts val="600"/>
              </a:spcBef>
              <a:spcAft>
                <a:spcPts val="0"/>
              </a:spcAft>
              <a:buClr>
                <a:srgbClr val="002060"/>
              </a:buClr>
            </a:pPr>
            <a:r>
              <a:rPr lang="zh-CN" altLang="en-US" sz="3200" dirty="0">
                <a:solidFill>
                  <a:srgbClr val="C00000"/>
                </a:solidFill>
                <a:latin typeface="Arial" panose="020B0604020202020204" pitchFamily="34" charset="0"/>
                <a:ea typeface="楷体" panose="02010609060101010101" pitchFamily="49" charset="-122"/>
              </a:rPr>
              <a:t>高转化率：</a:t>
            </a:r>
            <a:r>
              <a:rPr lang="en-US" altLang="zh-CN" sz="3200" dirty="0">
                <a:solidFill>
                  <a:srgbClr val="C00000"/>
                </a:solidFill>
                <a:latin typeface="Arial" panose="020B0604020202020204" pitchFamily="34" charset="0"/>
                <a:ea typeface="楷体" panose="02010609060101010101" pitchFamily="49" charset="-122"/>
              </a:rPr>
              <a:t>&gt;80%</a:t>
            </a:r>
          </a:p>
          <a:p>
            <a:pPr indent="355600">
              <a:spcBef>
                <a:spcPts val="600"/>
              </a:spcBef>
              <a:spcAft>
                <a:spcPts val="0"/>
              </a:spcAft>
              <a:buClr>
                <a:srgbClr val="002060"/>
              </a:buClr>
            </a:pPr>
            <a:r>
              <a:rPr lang="en-US" altLang="zh-CN" sz="3200" dirty="0">
                <a:solidFill>
                  <a:srgbClr val="0000FF"/>
                </a:solidFill>
                <a:latin typeface="Arial" panose="020B0604020202020204" pitchFamily="34" charset="0"/>
                <a:ea typeface="楷体" panose="02010609060101010101" pitchFamily="49" charset="-122"/>
              </a:rPr>
              <a:t>PAN</a:t>
            </a:r>
            <a:r>
              <a:rPr lang="zh-CN" altLang="en-US" sz="3200" dirty="0">
                <a:solidFill>
                  <a:srgbClr val="0000FF"/>
                </a:solidFill>
                <a:latin typeface="Arial" panose="020B0604020202020204" pitchFamily="34" charset="0"/>
                <a:ea typeface="楷体" panose="02010609060101010101" pitchFamily="49" charset="-122"/>
              </a:rPr>
              <a:t>色黄，分子量分布宽，有支链，影响纺丝</a:t>
            </a:r>
            <a:endParaRPr lang="en-US" altLang="zh-CN" sz="3200" dirty="0">
              <a:solidFill>
                <a:srgbClr val="0000FF"/>
              </a:solidFill>
              <a:latin typeface="Arial" panose="020B0604020202020204" pitchFamily="34" charset="0"/>
              <a:ea typeface="楷体" panose="02010609060101010101" pitchFamily="49" charset="-122"/>
            </a:endParaRPr>
          </a:p>
          <a:p>
            <a:pPr>
              <a:spcBef>
                <a:spcPts val="600"/>
              </a:spcBef>
              <a:spcAft>
                <a:spcPts val="0"/>
              </a:spcAft>
              <a:buClr>
                <a:srgbClr val="002060"/>
              </a:buClr>
            </a:pPr>
            <a:r>
              <a:rPr lang="zh-CN" altLang="en-US" sz="3200" dirty="0">
                <a:solidFill>
                  <a:srgbClr val="C00000"/>
                </a:solidFill>
                <a:latin typeface="Arial" panose="020B0604020202020204" pitchFamily="34" charset="0"/>
                <a:ea typeface="楷体" panose="02010609060101010101" pitchFamily="49" charset="-122"/>
              </a:rPr>
              <a:t>中转化率：</a:t>
            </a:r>
            <a:r>
              <a:rPr lang="en-US" altLang="zh-CN" sz="3200" dirty="0">
                <a:solidFill>
                  <a:srgbClr val="C00000"/>
                </a:solidFill>
                <a:latin typeface="Arial" panose="020B0604020202020204" pitchFamily="34" charset="0"/>
                <a:ea typeface="楷体" panose="02010609060101010101" pitchFamily="49" charset="-122"/>
              </a:rPr>
              <a:t>70%-75%</a:t>
            </a:r>
            <a:r>
              <a:rPr lang="zh-CN" altLang="en-US" sz="3200" dirty="0">
                <a:solidFill>
                  <a:srgbClr val="C00000"/>
                </a:solidFill>
                <a:latin typeface="Arial" panose="020B0604020202020204" pitchFamily="34" charset="0"/>
                <a:ea typeface="楷体" panose="02010609060101010101" pitchFamily="49" charset="-122"/>
              </a:rPr>
              <a:t>（工厂常用）</a:t>
            </a:r>
          </a:p>
        </p:txBody>
      </p:sp>
    </p:spTree>
    <p:extLst>
      <p:ext uri="{BB962C8B-B14F-4D97-AF65-F5344CB8AC3E}">
        <p14:creationId xmlns:p14="http://schemas.microsoft.com/office/powerpoint/2010/main" val="3179599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水相沉淀聚合</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此法是以</a:t>
            </a:r>
            <a:r>
              <a:rPr lang="zh-CN" altLang="en-US" sz="3200" dirty="0">
                <a:solidFill>
                  <a:srgbClr val="FF0000"/>
                </a:solidFill>
                <a:latin typeface="楷体" panose="02010609060101010101" pitchFamily="49" charset="-122"/>
                <a:ea typeface="楷体" panose="02010609060101010101" pitchFamily="49" charset="-122"/>
              </a:rPr>
              <a:t>水为溶剂</a:t>
            </a:r>
            <a:r>
              <a:rPr lang="zh-CN" altLang="en-US" sz="3200" dirty="0">
                <a:solidFill>
                  <a:schemeClr val="tx1"/>
                </a:solidFill>
                <a:latin typeface="楷体" panose="02010609060101010101" pitchFamily="49" charset="-122"/>
                <a:ea typeface="楷体" panose="02010609060101010101" pitchFamily="49" charset="-122"/>
              </a:rPr>
              <a:t>的沉淀聚合</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AN</a:t>
            </a:r>
            <a:r>
              <a:rPr lang="zh-CN" altLang="en-US" sz="3200" dirty="0">
                <a:solidFill>
                  <a:schemeClr val="tx1"/>
                </a:solidFill>
                <a:latin typeface="楷体" panose="02010609060101010101" pitchFamily="49" charset="-122"/>
                <a:ea typeface="楷体" panose="02010609060101010101" pitchFamily="49" charset="-122"/>
              </a:rPr>
              <a:t>在水中有一定的溶解度：</a:t>
            </a:r>
            <a:endParaRPr lang="en-US" altLang="zh-CN" sz="3200" dirty="0">
              <a:solidFill>
                <a:schemeClr val="tx1"/>
              </a:solidFill>
              <a:latin typeface="楷体" panose="02010609060101010101" pitchFamily="49" charset="-122"/>
              <a:ea typeface="楷体" panose="02010609060101010101" pitchFamily="49" charset="-122"/>
            </a:endParaRPr>
          </a:p>
          <a:p>
            <a:pPr lvl="3">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 0℃ 	7.2</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lvl="3">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20℃ 	7.35</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lvl="3">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40℃ 	7.9</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lvl="3">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60℃ 	9.10</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lvl="3">
              <a:spcBef>
                <a:spcPts val="6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80℃ 	10.8</a:t>
            </a:r>
            <a:r>
              <a:rPr lang="zh-CN" altLang="en-US" sz="32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355202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）优点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 树脂生产可</a:t>
            </a:r>
            <a:r>
              <a:rPr lang="zh-CN" altLang="en-US" sz="2800" dirty="0">
                <a:solidFill>
                  <a:srgbClr val="C00000"/>
                </a:solidFill>
                <a:latin typeface="楷体" panose="02010609060101010101" pitchFamily="49" charset="-122"/>
                <a:ea typeface="楷体" panose="02010609060101010101" pitchFamily="49" charset="-122"/>
              </a:rPr>
              <a:t>单独化</a:t>
            </a:r>
            <a:r>
              <a:rPr lang="zh-CN" altLang="en-US" sz="2800" dirty="0">
                <a:solidFill>
                  <a:schemeClr val="tx1"/>
                </a:solidFill>
                <a:latin typeface="楷体" panose="02010609060101010101" pitchFamily="49" charset="-122"/>
                <a:ea typeface="楷体" panose="02010609060101010101" pitchFamily="49" charset="-122"/>
              </a:rPr>
              <a:t>（即可作为原料进行纺丝，又可作为产品出售给其它化纤厂）；</a:t>
            </a: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 聚合温度低，</a:t>
            </a:r>
            <a:r>
              <a:rPr lang="en-US" altLang="zh-CN" sz="2800" dirty="0">
                <a:solidFill>
                  <a:srgbClr val="C00000"/>
                </a:solidFill>
                <a:latin typeface="楷体" panose="02010609060101010101" pitchFamily="49" charset="-122"/>
                <a:ea typeface="楷体" panose="02010609060101010101" pitchFamily="49" charset="-122"/>
              </a:rPr>
              <a:t>PAN</a:t>
            </a:r>
            <a:r>
              <a:rPr lang="zh-CN" altLang="en-US" sz="2800" dirty="0">
                <a:solidFill>
                  <a:srgbClr val="C00000"/>
                </a:solidFill>
                <a:latin typeface="楷体" panose="02010609060101010101" pitchFamily="49" charset="-122"/>
                <a:ea typeface="楷体" panose="02010609060101010101" pitchFamily="49" charset="-122"/>
              </a:rPr>
              <a:t>色泽好</a:t>
            </a:r>
            <a:r>
              <a:rPr lang="zh-CN" altLang="en-US" sz="2800" dirty="0">
                <a:solidFill>
                  <a:schemeClr val="tx1"/>
                </a:solidFill>
                <a:latin typeface="楷体" panose="02010609060101010101" pitchFamily="49" charset="-122"/>
                <a:ea typeface="楷体" panose="02010609060101010101" pitchFamily="49" charset="-122"/>
              </a:rPr>
              <a:t>（采用水溶性氧化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还原引发体系，聚合温度在</a:t>
            </a:r>
            <a:r>
              <a:rPr lang="en-US" altLang="zh-CN" sz="2800" dirty="0">
                <a:solidFill>
                  <a:schemeClr val="tx1"/>
                </a:solidFill>
                <a:latin typeface="楷体" panose="02010609060101010101" pitchFamily="49" charset="-122"/>
                <a:ea typeface="楷体" panose="02010609060101010101" pitchFamily="49" charset="-122"/>
              </a:rPr>
              <a:t>35</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55℃</a:t>
            </a:r>
            <a:r>
              <a:rPr lang="zh-CN" altLang="en-US" sz="2800" dirty="0">
                <a:solidFill>
                  <a:schemeClr val="tx1"/>
                </a:solidFill>
                <a:latin typeface="楷体" panose="02010609060101010101" pitchFamily="49" charset="-122"/>
                <a:ea typeface="楷体" panose="02010609060101010101" pitchFamily="49" charset="-122"/>
              </a:rPr>
              <a:t>）；</a:t>
            </a: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 反应热容易控制，且产物的</a:t>
            </a:r>
            <a:r>
              <a:rPr lang="zh-CN" altLang="en-US" sz="2800" dirty="0">
                <a:solidFill>
                  <a:srgbClr val="C00000"/>
                </a:solidFill>
                <a:latin typeface="楷体" panose="02010609060101010101" pitchFamily="49" charset="-122"/>
                <a:ea typeface="楷体" panose="02010609060101010101" pitchFamily="49" charset="-122"/>
              </a:rPr>
              <a:t>分子量分布较窄</a:t>
            </a:r>
            <a:r>
              <a:rPr lang="zh-CN" altLang="en-US" sz="2800" dirty="0">
                <a:solidFill>
                  <a:schemeClr val="tx1"/>
                </a:solidFill>
                <a:latin typeface="楷体" panose="02010609060101010101" pitchFamily="49" charset="-122"/>
                <a:ea typeface="楷体" panose="02010609060101010101" pitchFamily="49" charset="-122"/>
              </a:rPr>
              <a:t>；</a:t>
            </a: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 聚合速度快，</a:t>
            </a:r>
            <a:r>
              <a:rPr lang="zh-CN" altLang="en-US" sz="2800" dirty="0">
                <a:solidFill>
                  <a:srgbClr val="C00000"/>
                </a:solidFill>
                <a:latin typeface="楷体" panose="02010609060101010101" pitchFamily="49" charset="-122"/>
                <a:ea typeface="楷体" panose="02010609060101010101" pitchFamily="49" charset="-122"/>
              </a:rPr>
              <a:t>转化率高</a:t>
            </a:r>
            <a:r>
              <a:rPr lang="zh-CN" altLang="en-US" sz="2800" dirty="0">
                <a:solidFill>
                  <a:schemeClr val="tx1"/>
                </a:solidFill>
                <a:latin typeface="楷体" panose="02010609060101010101" pitchFamily="49" charset="-122"/>
                <a:ea typeface="楷体" panose="02010609060101010101" pitchFamily="49" charset="-122"/>
              </a:rPr>
              <a:t>，后处理容易；</a:t>
            </a:r>
          </a:p>
          <a:p>
            <a:pPr>
              <a:spcBef>
                <a:spcPts val="600"/>
              </a:spcBef>
              <a:spcAft>
                <a:spcPts val="120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 氧化还原引发体系中若以过硫酸盐为氧化剂，可使</a:t>
            </a:r>
            <a:r>
              <a:rPr lang="en-US" altLang="zh-CN" sz="2800" dirty="0">
                <a:solidFill>
                  <a:schemeClr val="tx1"/>
                </a:solidFill>
                <a:latin typeface="楷体" panose="02010609060101010101" pitchFamily="49" charset="-122"/>
                <a:ea typeface="楷体" panose="02010609060101010101" pitchFamily="49" charset="-122"/>
              </a:rPr>
              <a:t>PAN</a:t>
            </a:r>
            <a:r>
              <a:rPr lang="zh-CN" altLang="en-US" sz="2800" dirty="0">
                <a:solidFill>
                  <a:schemeClr val="tx1"/>
                </a:solidFill>
                <a:latin typeface="楷体" panose="02010609060101010101" pitchFamily="49" charset="-122"/>
                <a:ea typeface="楷体" panose="02010609060101010101" pitchFamily="49" charset="-122"/>
              </a:rPr>
              <a:t>分子中含有磺酸基团，可染性增强，使</a:t>
            </a:r>
            <a:r>
              <a:rPr lang="zh-CN" altLang="en-US" sz="2800" dirty="0">
                <a:solidFill>
                  <a:srgbClr val="C00000"/>
                </a:solidFill>
                <a:latin typeface="楷体" panose="02010609060101010101" pitchFamily="49" charset="-122"/>
                <a:ea typeface="楷体" panose="02010609060101010101" pitchFamily="49" charset="-122"/>
              </a:rPr>
              <a:t>第三单体用量减少</a:t>
            </a:r>
            <a:r>
              <a:rPr lang="zh-CN" altLang="en-US" sz="2800" dirty="0">
                <a:solidFill>
                  <a:schemeClr val="tx1"/>
                </a:solidFill>
                <a:latin typeface="楷体" panose="02010609060101010101" pitchFamily="49" charset="-122"/>
                <a:ea typeface="楷体" panose="02010609060101010101" pitchFamily="49" charset="-122"/>
              </a:rPr>
              <a:t>，可节约成本。</a:t>
            </a:r>
          </a:p>
        </p:txBody>
      </p:sp>
    </p:spTree>
    <p:extLst>
      <p:ext uri="{BB962C8B-B14F-4D97-AF65-F5344CB8AC3E}">
        <p14:creationId xmlns:p14="http://schemas.microsoft.com/office/powerpoint/2010/main" val="225123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1027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）溶剂对引发剂分解速率的影响</a:t>
            </a:r>
            <a:endParaRPr lang="zh-CN" altLang="en-US" sz="2800" dirty="0"/>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引发剂分解速率与溶剂有关：</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不同溶剂对</a:t>
            </a:r>
            <a:r>
              <a:rPr lang="zh-CN" altLang="en-US" sz="2800" b="1" dirty="0">
                <a:solidFill>
                  <a:srgbClr val="C00000"/>
                </a:solidFill>
                <a:latin typeface="楷体" panose="02010609060101010101" pitchFamily="49" charset="-122"/>
                <a:ea typeface="楷体" panose="02010609060101010101" pitchFamily="49" charset="-122"/>
              </a:rPr>
              <a:t>有机过氧类</a:t>
            </a:r>
            <a:r>
              <a:rPr lang="zh-CN" altLang="en-US" sz="2800" b="1" dirty="0">
                <a:solidFill>
                  <a:schemeClr val="tx1"/>
                </a:solidFill>
                <a:latin typeface="楷体" panose="02010609060101010101" pitchFamily="49" charset="-122"/>
                <a:ea typeface="楷体" panose="02010609060101010101" pitchFamily="49" charset="-122"/>
              </a:rPr>
              <a:t>引发剂分解速率的影响：</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4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溶剂对 </a:t>
            </a:r>
            <a:r>
              <a:rPr lang="zh-CN" altLang="en-US" sz="2800" b="1" dirty="0">
                <a:solidFill>
                  <a:srgbClr val="C00000"/>
                </a:solidFill>
                <a:latin typeface="楷体" panose="02010609060101010101" pitchFamily="49" charset="-122"/>
                <a:ea typeface="楷体" panose="02010609060101010101" pitchFamily="49" charset="-122"/>
              </a:rPr>
              <a:t>偶氮类</a:t>
            </a:r>
            <a:r>
              <a:rPr lang="zh-CN" altLang="en-US" sz="2800" b="1" dirty="0">
                <a:solidFill>
                  <a:schemeClr val="tx1"/>
                </a:solidFill>
                <a:latin typeface="楷体" panose="02010609060101010101" pitchFamily="49" charset="-122"/>
                <a:ea typeface="楷体" panose="02010609060101010101" pitchFamily="49" charset="-122"/>
              </a:rPr>
              <a:t> 引发剂分解速率一般不产生影响，应用最为广泛。（偶氮二异丁酸甲酯除外，可被溶剂诱导而加速分解。）</a:t>
            </a:r>
            <a:endParaRPr lang="en-US" altLang="zh-CN" sz="2800" b="1" dirty="0">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2051720" y="3680705"/>
            <a:ext cx="5570756"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卤代物 芳香类 脂肪烃 醚类 醇类</a:t>
            </a:r>
          </a:p>
        </p:txBody>
      </p:sp>
      <p:cxnSp>
        <p:nvCxnSpPr>
          <p:cNvPr id="5" name="直接箭头连接符 4"/>
          <p:cNvCxnSpPr/>
          <p:nvPr/>
        </p:nvCxnSpPr>
        <p:spPr>
          <a:xfrm>
            <a:off x="2195736" y="4293096"/>
            <a:ext cx="53285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2118835475"/>
              </p:ext>
            </p:extLst>
          </p:nvPr>
        </p:nvGraphicFramePr>
        <p:xfrm>
          <a:off x="1475656" y="1700809"/>
          <a:ext cx="6480720" cy="1168581"/>
        </p:xfrm>
        <a:graphic>
          <a:graphicData uri="http://schemas.openxmlformats.org/drawingml/2006/table">
            <a:tbl>
              <a:tblPr>
                <a:tableStyleId>{FABFCF23-3B69-468F-B69F-88F6DE6A72F2}</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gridCol w="1620180">
                  <a:extLst>
                    <a:ext uri="{9D8B030D-6E8A-4147-A177-3AD203B41FA5}">
                      <a16:colId xmlns:a16="http://schemas.microsoft.com/office/drawing/2014/main" val="20002"/>
                    </a:ext>
                  </a:extLst>
                </a:gridCol>
                <a:gridCol w="1620180">
                  <a:extLst>
                    <a:ext uri="{9D8B030D-6E8A-4147-A177-3AD203B41FA5}">
                      <a16:colId xmlns:a16="http://schemas.microsoft.com/office/drawing/2014/main" val="20003"/>
                    </a:ext>
                  </a:extLst>
                </a:gridCol>
              </a:tblGrid>
              <a:tr h="408743">
                <a:tc>
                  <a:txBody>
                    <a:bodyPr/>
                    <a:lstStyle/>
                    <a:p>
                      <a:pPr algn="ctr" rtl="0" fontAlgn="ctr"/>
                      <a:r>
                        <a:rPr lang="zh-CN" altLang="en-US" sz="3200" u="none" strike="noStrike" dirty="0">
                          <a:effectLst/>
                        </a:rPr>
                        <a:t>溶剂</a:t>
                      </a:r>
                      <a:endParaRPr lang="zh-CN" altLang="en-US" sz="3200" b="1" i="0" u="none" strike="noStrike" dirty="0">
                        <a:solidFill>
                          <a:srgbClr val="FFFFFF"/>
                        </a:solidFill>
                        <a:effectLst/>
                        <a:latin typeface="楷体" panose="02010609060101010101" pitchFamily="49" charset="-122"/>
                        <a:ea typeface="楷体" panose="02010609060101010101" pitchFamily="49" charset="-122"/>
                      </a:endParaRPr>
                    </a:p>
                  </a:txBody>
                  <a:tcPr marL="9525" marR="9525" marT="9525" marB="0" anchor="ctr"/>
                </a:tc>
                <a:tc>
                  <a:txBody>
                    <a:bodyPr/>
                    <a:lstStyle/>
                    <a:p>
                      <a:pPr algn="ctr" rtl="0" fontAlgn="ctr"/>
                      <a:r>
                        <a:rPr lang="zh-CN" altLang="en-US" sz="3200" u="none" strike="noStrike" dirty="0">
                          <a:effectLst/>
                        </a:rPr>
                        <a:t>石油醚</a:t>
                      </a:r>
                      <a:endParaRPr lang="zh-CN" altLang="en-US" sz="3200" b="0" i="0" u="none" strike="noStrike" dirty="0">
                        <a:solidFill>
                          <a:srgbClr val="000000"/>
                        </a:solidFill>
                        <a:effectLst/>
                        <a:latin typeface="楷体" panose="02010609060101010101" pitchFamily="49" charset="-122"/>
                        <a:ea typeface="楷体" panose="02010609060101010101" pitchFamily="49" charset="-122"/>
                      </a:endParaRPr>
                    </a:p>
                  </a:txBody>
                  <a:tcPr marL="9525" marR="9525" marT="9525" marB="0" anchor="ctr"/>
                </a:tc>
                <a:tc>
                  <a:txBody>
                    <a:bodyPr/>
                    <a:lstStyle/>
                    <a:p>
                      <a:pPr algn="ctr" rtl="0" fontAlgn="ctr"/>
                      <a:r>
                        <a:rPr lang="zh-CN" altLang="en-US" sz="3200" u="none" strike="noStrike">
                          <a:effectLst/>
                        </a:rPr>
                        <a:t>苯</a:t>
                      </a:r>
                      <a:endParaRPr lang="zh-CN" altLang="en-US" sz="3200" b="0" i="0" u="none" strike="noStrike">
                        <a:solidFill>
                          <a:srgbClr val="000000"/>
                        </a:solidFill>
                        <a:effectLst/>
                        <a:latin typeface="楷体" panose="02010609060101010101" pitchFamily="49" charset="-122"/>
                        <a:ea typeface="楷体" panose="02010609060101010101" pitchFamily="49" charset="-122"/>
                      </a:endParaRPr>
                    </a:p>
                  </a:txBody>
                  <a:tcPr marL="9525" marR="9525" marT="9525" marB="0" anchor="ctr"/>
                </a:tc>
                <a:tc>
                  <a:txBody>
                    <a:bodyPr/>
                    <a:lstStyle/>
                    <a:p>
                      <a:pPr algn="ctr" rtl="0" fontAlgn="ctr"/>
                      <a:r>
                        <a:rPr lang="zh-CN" altLang="en-US" sz="3200" u="none" strike="noStrike">
                          <a:effectLst/>
                        </a:rPr>
                        <a:t>甲醇</a:t>
                      </a:r>
                      <a:endParaRPr lang="zh-CN" altLang="en-US" sz="3200" b="0" i="0" u="none" strike="noStrike">
                        <a:solidFill>
                          <a:srgbClr val="000000"/>
                        </a:solidFill>
                        <a:effectLst/>
                        <a:latin typeface="楷体" panose="02010609060101010101" pitchFamily="49" charset="-122"/>
                        <a:ea typeface="楷体" panose="02010609060101010101" pitchFamily="49" charset="-122"/>
                      </a:endParaRPr>
                    </a:p>
                  </a:txBody>
                  <a:tcPr marL="9525" marR="9525" marT="9525" marB="0" anchor="ctr"/>
                </a:tc>
                <a:extLst>
                  <a:ext uri="{0D108BD9-81ED-4DB2-BD59-A6C34878D82A}">
                    <a16:rowId xmlns:a16="http://schemas.microsoft.com/office/drawing/2014/main" val="10000"/>
                  </a:ext>
                </a:extLst>
              </a:tr>
              <a:tr h="671376">
                <a:tc>
                  <a:txBody>
                    <a:bodyPr/>
                    <a:lstStyle/>
                    <a:p>
                      <a:pPr algn="ctr" rtl="0" fontAlgn="ctr"/>
                      <a:r>
                        <a:rPr lang="en-US" sz="3200" u="none" strike="noStrike" dirty="0">
                          <a:effectLst/>
                        </a:rPr>
                        <a:t>t</a:t>
                      </a:r>
                      <a:r>
                        <a:rPr lang="en-US" sz="3200" u="none" strike="noStrike" baseline="-25000" dirty="0">
                          <a:effectLst/>
                        </a:rPr>
                        <a:t>1/2</a:t>
                      </a:r>
                      <a:endParaRPr lang="en-US" sz="3200" b="1" i="0" u="none" strike="noStrike" dirty="0">
                        <a:solidFill>
                          <a:srgbClr val="FFFFFF"/>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rtl="0" fontAlgn="ctr"/>
                      <a:r>
                        <a:rPr lang="en-US" altLang="zh-CN" sz="3200" u="none" strike="noStrike">
                          <a:effectLst/>
                        </a:rPr>
                        <a:t>45</a:t>
                      </a:r>
                      <a:endParaRPr lang="en-US" altLang="zh-CN" sz="32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rtl="0" fontAlgn="ctr"/>
                      <a:r>
                        <a:rPr lang="en-US" altLang="zh-CN" sz="3200" u="none" strike="noStrike" dirty="0">
                          <a:effectLst/>
                        </a:rPr>
                        <a:t>35</a:t>
                      </a:r>
                      <a:endParaRPr lang="en-US" altLang="zh-CN" sz="32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rtl="0" fontAlgn="ctr"/>
                      <a:r>
                        <a:rPr lang="en-US" altLang="zh-CN" sz="3200" u="none" strike="noStrike" dirty="0">
                          <a:effectLst/>
                        </a:rPr>
                        <a:t>18</a:t>
                      </a:r>
                      <a:endParaRPr lang="en-US" altLang="zh-CN" sz="32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1263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）缺点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这种“聚合”</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溶解纺丝”的二步法，其固有的缺点是增加工序。</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聚合物浆状物分离、干燥</a:t>
            </a:r>
            <a:r>
              <a:rPr lang="zh-CN" altLang="en-US" sz="3200" dirty="0">
                <a:solidFill>
                  <a:srgbClr val="C00000"/>
                </a:solidFill>
                <a:latin typeface="楷体" panose="02010609060101010101" pitchFamily="49" charset="-122"/>
                <a:ea typeface="楷体" panose="02010609060101010101" pitchFamily="49" charset="-122"/>
              </a:rPr>
              <a:t>耗能大</a:t>
            </a:r>
            <a:endParaRPr lang="en-US" altLang="zh-CN" sz="3200" dirty="0">
              <a:solidFill>
                <a:srgbClr val="C00000"/>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聚合釜釜壁容易结疤，釜内聚合物容易沉淀堆积，影响后续生产，</a:t>
            </a:r>
            <a:r>
              <a:rPr lang="zh-CN" altLang="en-US" sz="3200" dirty="0">
                <a:solidFill>
                  <a:srgbClr val="C00000"/>
                </a:solidFill>
                <a:latin typeface="楷体" panose="02010609060101010101" pitchFamily="49" charset="-122"/>
                <a:ea typeface="楷体" panose="02010609060101010101" pitchFamily="49" charset="-122"/>
              </a:rPr>
              <a:t>增加清理工作量</a:t>
            </a:r>
            <a:r>
              <a:rPr lang="zh-CN" altLang="en-US" sz="32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16558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引发剂</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使用水溶性氧化</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还原体系</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NaClO</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-Na</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SO</a:t>
            </a:r>
            <a:r>
              <a:rPr lang="en-US" altLang="zh-CN" sz="3200" baseline="-25000" dirty="0">
                <a:solidFill>
                  <a:schemeClr val="tx1"/>
                </a:solidFill>
                <a:latin typeface="楷体" panose="02010609060101010101" pitchFamily="49" charset="-122"/>
                <a:ea typeface="楷体" panose="02010609060101010101" pitchFamily="49" charset="-122"/>
              </a:rPr>
              <a:t>3</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K</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S</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SO</a:t>
            </a:r>
            <a:r>
              <a:rPr lang="en-US" altLang="zh-CN" sz="3200" baseline="-25000" dirty="0">
                <a:solidFill>
                  <a:schemeClr val="tx1"/>
                </a:solidFill>
                <a:latin typeface="楷体" panose="02010609060101010101" pitchFamily="49" charset="-122"/>
                <a:ea typeface="楷体" panose="02010609060101010101" pitchFamily="49" charset="-122"/>
              </a:rPr>
              <a:t>8</a:t>
            </a:r>
            <a:r>
              <a:rPr lang="en-US" altLang="zh-CN" sz="3200" dirty="0">
                <a:solidFill>
                  <a:schemeClr val="tx1"/>
                </a:solidFill>
                <a:latin typeface="楷体" panose="02010609060101010101" pitchFamily="49" charset="-122"/>
                <a:ea typeface="楷体" panose="02010609060101010101" pitchFamily="49" charset="-122"/>
              </a:rPr>
              <a:t>-NaHSO</a:t>
            </a:r>
            <a:r>
              <a:rPr lang="en-US" altLang="zh-CN" sz="3200" baseline="-25000" dirty="0">
                <a:solidFill>
                  <a:schemeClr val="tx1"/>
                </a:solidFill>
                <a:latin typeface="楷体" panose="02010609060101010101" pitchFamily="49" charset="-122"/>
                <a:ea typeface="楷体" panose="02010609060101010101" pitchFamily="49" charset="-122"/>
              </a:rPr>
              <a:t>3</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对于</a:t>
            </a:r>
            <a:r>
              <a:rPr lang="en-US" altLang="zh-CN" sz="3200" dirty="0">
                <a:solidFill>
                  <a:schemeClr val="tx1"/>
                </a:solidFill>
                <a:latin typeface="楷体" panose="02010609060101010101" pitchFamily="49" charset="-122"/>
                <a:ea typeface="楷体" panose="02010609060101010101" pitchFamily="49" charset="-122"/>
              </a:rPr>
              <a:t>NaClO</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-Na</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SO</a:t>
            </a:r>
            <a:r>
              <a:rPr lang="en-US" altLang="zh-CN" sz="3200" baseline="-25000" dirty="0">
                <a:solidFill>
                  <a:schemeClr val="tx1"/>
                </a:solidFill>
                <a:latin typeface="楷体" panose="02010609060101010101" pitchFamily="49" charset="-122"/>
                <a:ea typeface="楷体" panose="02010609060101010101" pitchFamily="49" charset="-122"/>
              </a:rPr>
              <a:t>3</a:t>
            </a:r>
            <a:r>
              <a:rPr lang="zh-CN" altLang="en-US" sz="3200" dirty="0">
                <a:solidFill>
                  <a:schemeClr val="tx1"/>
                </a:solidFill>
                <a:latin typeface="楷体" panose="02010609060101010101" pitchFamily="49" charset="-122"/>
                <a:ea typeface="楷体" panose="02010609060101010101" pitchFamily="49" charset="-122"/>
              </a:rPr>
              <a:t>体系，</a:t>
            </a:r>
            <a:r>
              <a:rPr lang="en-US" altLang="zh-CN" sz="3200" dirty="0">
                <a:solidFill>
                  <a:schemeClr val="tx1"/>
                </a:solidFill>
                <a:latin typeface="楷体" panose="02010609060101010101" pitchFamily="49" charset="-122"/>
                <a:ea typeface="楷体" panose="02010609060101010101" pitchFamily="49" charset="-122"/>
              </a:rPr>
              <a:t>PH&lt;4.5</a:t>
            </a:r>
            <a:r>
              <a:rPr lang="zh-CN" altLang="en-US" sz="3200" dirty="0">
                <a:solidFill>
                  <a:schemeClr val="tx1"/>
                </a:solidFill>
                <a:latin typeface="楷体" panose="02010609060101010101" pitchFamily="49" charset="-122"/>
                <a:ea typeface="楷体" panose="02010609060101010101" pitchFamily="49" charset="-122"/>
              </a:rPr>
              <a:t>有用，在</a:t>
            </a:r>
            <a:r>
              <a:rPr lang="en-US" altLang="zh-CN" sz="3200" dirty="0">
                <a:solidFill>
                  <a:schemeClr val="tx1"/>
                </a:solidFill>
                <a:latin typeface="楷体" panose="02010609060101010101" pitchFamily="49" charset="-122"/>
                <a:ea typeface="楷体" panose="02010609060101010101" pitchFamily="49" charset="-122"/>
              </a:rPr>
              <a:t>1.9-2.0</a:t>
            </a:r>
            <a:r>
              <a:rPr lang="zh-CN" altLang="en-US" sz="3200" dirty="0">
                <a:solidFill>
                  <a:schemeClr val="tx1"/>
                </a:solidFill>
                <a:latin typeface="楷体" panose="02010609060101010101" pitchFamily="49" charset="-122"/>
                <a:ea typeface="楷体" panose="02010609060101010101" pitchFamily="49" charset="-122"/>
              </a:rPr>
              <a:t>最合适</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endParaRPr lang="zh-CN" altLang="en-US" sz="32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899592" y="4581128"/>
            <a:ext cx="7401543" cy="576064"/>
          </a:xfrm>
          <a:prstGeom prst="rect">
            <a:avLst/>
          </a:prstGeom>
        </p:spPr>
      </p:pic>
    </p:spTree>
    <p:extLst>
      <p:ext uri="{BB962C8B-B14F-4D97-AF65-F5344CB8AC3E}">
        <p14:creationId xmlns:p14="http://schemas.microsoft.com/office/powerpoint/2010/main" val="2022423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）体系组成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催化剂</a:t>
            </a:r>
            <a:r>
              <a:rPr lang="en-US" altLang="zh-CN" sz="3200" dirty="0">
                <a:solidFill>
                  <a:schemeClr val="tx1"/>
                </a:solidFill>
                <a:latin typeface="楷体" panose="02010609060101010101" pitchFamily="49" charset="-122"/>
                <a:ea typeface="楷体" panose="02010609060101010101" pitchFamily="49" charset="-122"/>
              </a:rPr>
              <a:t>FeSO</a:t>
            </a:r>
            <a:r>
              <a:rPr lang="en-US" altLang="zh-CN" sz="3200" baseline="-25000" dirty="0">
                <a:solidFill>
                  <a:schemeClr val="tx1"/>
                </a:solidFill>
                <a:latin typeface="楷体" panose="02010609060101010101" pitchFamily="49" charset="-122"/>
                <a:ea typeface="楷体" panose="02010609060101010101" pitchFamily="49" charset="-122"/>
              </a:rPr>
              <a:t>4</a:t>
            </a:r>
            <a:r>
              <a:rPr lang="zh-CN" altLang="en-US" sz="3200" dirty="0">
                <a:solidFill>
                  <a:schemeClr val="tx1"/>
                </a:solidFill>
                <a:latin typeface="楷体" panose="02010609060101010101" pitchFamily="49" charset="-122"/>
                <a:ea typeface="楷体" panose="02010609060101010101" pitchFamily="49" charset="-122"/>
              </a:rPr>
              <a:t>，原因：</a:t>
            </a:r>
            <a:endParaRPr lang="en-US" altLang="zh-CN" sz="3200"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en-US" altLang="zh-CN" sz="3200" dirty="0">
                <a:solidFill>
                  <a:schemeClr val="tx1"/>
                </a:solidFill>
                <a:latin typeface="楷体" panose="02010609060101010101" pitchFamily="49" charset="-122"/>
                <a:ea typeface="楷体" panose="02010609060101010101" pitchFamily="49" charset="-122"/>
              </a:rPr>
              <a:t>Fe</a:t>
            </a:r>
            <a:r>
              <a:rPr lang="en-US" altLang="zh-CN" sz="3200" baseline="30000" dirty="0">
                <a:solidFill>
                  <a:schemeClr val="tx1"/>
                </a:solidFill>
                <a:latin typeface="楷体" panose="02010609060101010101" pitchFamily="49" charset="-122"/>
                <a:ea typeface="楷体" panose="02010609060101010101" pitchFamily="49" charset="-122"/>
              </a:rPr>
              <a:t>2+</a:t>
            </a:r>
            <a:r>
              <a:rPr lang="zh-CN" altLang="en-US" sz="3200" dirty="0">
                <a:solidFill>
                  <a:schemeClr val="tx1"/>
                </a:solidFill>
                <a:latin typeface="楷体" panose="02010609060101010101" pitchFamily="49" charset="-122"/>
                <a:ea typeface="楷体" panose="02010609060101010101" pitchFamily="49" charset="-122"/>
              </a:rPr>
              <a:t>可与氧化剂构成氧化还原体系，所需活化能比原有体系低，相当于降低体系引发活化能，提高引发效率</a:t>
            </a:r>
            <a:endParaRPr lang="en-US" altLang="zh-CN" sz="3200"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endParaRPr lang="en-US" altLang="zh-CN" sz="3200" dirty="0">
              <a:solidFill>
                <a:schemeClr val="tx1"/>
              </a:solidFill>
              <a:latin typeface="楷体" panose="02010609060101010101" pitchFamily="49" charset="-122"/>
              <a:ea typeface="楷体" panose="02010609060101010101" pitchFamily="49" charset="-122"/>
            </a:endParaRPr>
          </a:p>
          <a:p>
            <a:pPr indent="457200">
              <a:spcBef>
                <a:spcPts val="18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加入浓度</a:t>
            </a:r>
            <a:r>
              <a:rPr lang="en-US" altLang="zh-CN" sz="3200" dirty="0">
                <a:solidFill>
                  <a:schemeClr val="tx1"/>
                </a:solidFill>
                <a:latin typeface="楷体" panose="02010609060101010101" pitchFamily="49" charset="-122"/>
                <a:ea typeface="楷体" panose="02010609060101010101" pitchFamily="49" charset="-122"/>
              </a:rPr>
              <a:t>16%</a:t>
            </a:r>
            <a:r>
              <a:rPr lang="zh-CN" altLang="en-US" sz="3200" dirty="0">
                <a:solidFill>
                  <a:schemeClr val="tx1"/>
                </a:solidFill>
                <a:latin typeface="楷体" panose="02010609060101010101" pitchFamily="49" charset="-122"/>
                <a:ea typeface="楷体" panose="02010609060101010101" pitchFamily="49" charset="-122"/>
              </a:rPr>
              <a:t>乙二胺四乙酸四钠盐水溶液终止反应，因其可以与铁相络合，可过滤除去。</a:t>
            </a:r>
          </a:p>
        </p:txBody>
      </p:sp>
      <p:graphicFrame>
        <p:nvGraphicFramePr>
          <p:cNvPr id="3" name="对象 2"/>
          <p:cNvGraphicFramePr>
            <a:graphicFrameLocks noChangeAspect="1"/>
          </p:cNvGraphicFramePr>
          <p:nvPr>
            <p:extLst>
              <p:ext uri="{D42A27DB-BD31-4B8C-83A1-F6EECF244321}">
                <p14:modId xmlns:p14="http://schemas.microsoft.com/office/powerpoint/2010/main" val="3377551891"/>
              </p:ext>
            </p:extLst>
          </p:nvPr>
        </p:nvGraphicFramePr>
        <p:xfrm>
          <a:off x="1691680" y="3501008"/>
          <a:ext cx="6544954" cy="648072"/>
        </p:xfrm>
        <a:graphic>
          <a:graphicData uri="http://schemas.openxmlformats.org/presentationml/2006/ole">
            <mc:AlternateContent xmlns:mc="http://schemas.openxmlformats.org/markup-compatibility/2006">
              <mc:Choice xmlns:v="urn:schemas-microsoft-com:vml" Requires="v">
                <p:oleObj spid="_x0000_s10337" name="CS ChemDraw Drawing" r:id="rId3" imgW="5498335" imgH="543842" progId="ChemDraw.Document.6.0">
                  <p:embed/>
                </p:oleObj>
              </mc:Choice>
              <mc:Fallback>
                <p:oleObj name="CS ChemDraw Drawing" r:id="rId3" imgW="5498335" imgH="543842" progId="ChemDraw.Document.6.0">
                  <p:embed/>
                  <p:pic>
                    <p:nvPicPr>
                      <p:cNvPr id="0" name=""/>
                      <p:cNvPicPr/>
                      <p:nvPr/>
                    </p:nvPicPr>
                    <p:blipFill>
                      <a:blip r:embed="rId4"/>
                      <a:stretch>
                        <a:fillRect/>
                      </a:stretch>
                    </p:blipFill>
                    <p:spPr>
                      <a:xfrm>
                        <a:off x="1691680" y="3501008"/>
                        <a:ext cx="6544954" cy="648072"/>
                      </a:xfrm>
                      <a:prstGeom prst="rect">
                        <a:avLst/>
                      </a:prstGeom>
                    </p:spPr>
                  </p:pic>
                </p:oleObj>
              </mc:Fallback>
            </mc:AlternateContent>
          </a:graphicData>
        </a:graphic>
      </p:graphicFrame>
    </p:spTree>
    <p:extLst>
      <p:ext uri="{BB962C8B-B14F-4D97-AF65-F5344CB8AC3E}">
        <p14:creationId xmlns:p14="http://schemas.microsoft.com/office/powerpoint/2010/main" val="377263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）配方及条件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Wingdings" panose="05000000000000000000" pitchFamily="2" charset="2"/>
              <a:buChar char="p"/>
            </a:pPr>
            <a:r>
              <a:rPr lang="zh-CN" altLang="en-US" sz="2800" dirty="0">
                <a:solidFill>
                  <a:schemeClr val="tx1"/>
                </a:solidFill>
                <a:latin typeface="楷体" panose="02010609060101010101" pitchFamily="49" charset="-122"/>
                <a:ea typeface="楷体" panose="02010609060101010101" pitchFamily="49" charset="-122"/>
              </a:rPr>
              <a:t>丙烯腈：</a:t>
            </a:r>
            <a:r>
              <a:rPr lang="en-US" altLang="zh-CN" sz="2800" dirty="0">
                <a:solidFill>
                  <a:schemeClr val="tx1"/>
                </a:solidFill>
                <a:latin typeface="楷体" panose="02010609060101010101" pitchFamily="49" charset="-122"/>
                <a:ea typeface="楷体" panose="02010609060101010101" pitchFamily="49" charset="-122"/>
              </a:rPr>
              <a:t>100Kg </a:t>
            </a:r>
            <a:r>
              <a:rPr lang="zh-CN" altLang="en-US" sz="2800" dirty="0">
                <a:solidFill>
                  <a:schemeClr val="tx1"/>
                </a:solidFill>
                <a:latin typeface="楷体" panose="02010609060101010101" pitchFamily="49" charset="-122"/>
                <a:ea typeface="楷体" panose="02010609060101010101" pitchFamily="49" charset="-122"/>
              </a:rPr>
              <a:t>水：</a:t>
            </a:r>
            <a:r>
              <a:rPr lang="en-US" altLang="zh-CN" sz="2800" dirty="0">
                <a:solidFill>
                  <a:schemeClr val="tx1"/>
                </a:solidFill>
                <a:latin typeface="楷体" panose="02010609060101010101" pitchFamily="49" charset="-122"/>
                <a:ea typeface="楷体" panose="02010609060101010101" pitchFamily="49" charset="-122"/>
              </a:rPr>
              <a:t>1750Kg</a:t>
            </a:r>
            <a:endParaRPr lang="zh-CN" altLang="en-US"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p"/>
            </a:pPr>
            <a:r>
              <a:rPr lang="en-US" altLang="zh-CN" sz="2800" dirty="0">
                <a:solidFill>
                  <a:schemeClr val="tx1"/>
                </a:solidFill>
                <a:latin typeface="楷体" panose="02010609060101010101" pitchFamily="49" charset="-122"/>
                <a:ea typeface="楷体" panose="02010609060101010101" pitchFamily="49" charset="-122"/>
              </a:rPr>
              <a:t>95</a:t>
            </a:r>
            <a:r>
              <a:rPr lang="zh-CN" altLang="en-US" sz="2800" dirty="0">
                <a:solidFill>
                  <a:schemeClr val="tx1"/>
                </a:solidFill>
                <a:latin typeface="楷体" panose="02010609060101010101" pitchFamily="49" charset="-122"/>
                <a:ea typeface="楷体" panose="02010609060101010101" pitchFamily="49" charset="-122"/>
              </a:rPr>
              <a:t>％乙醇：</a:t>
            </a:r>
            <a:r>
              <a:rPr lang="en-US" altLang="zh-CN" sz="2800" dirty="0">
                <a:solidFill>
                  <a:schemeClr val="tx1"/>
                </a:solidFill>
                <a:latin typeface="楷体" panose="02010609060101010101" pitchFamily="49" charset="-122"/>
                <a:ea typeface="楷体" panose="02010609060101010101" pitchFamily="49" charset="-122"/>
              </a:rPr>
              <a:t>50L</a:t>
            </a:r>
            <a:r>
              <a:rPr lang="zh-CN" altLang="en-US" sz="2800" dirty="0">
                <a:solidFill>
                  <a:srgbClr val="0000FF"/>
                </a:solidFill>
                <a:latin typeface="楷体" panose="02010609060101010101" pitchFamily="49" charset="-122"/>
                <a:ea typeface="楷体" panose="02010609060101010101" pitchFamily="49" charset="-122"/>
              </a:rPr>
              <a:t>（分子量调节剂）</a:t>
            </a:r>
          </a:p>
          <a:p>
            <a:pPr marL="457200" indent="-457200">
              <a:spcBef>
                <a:spcPts val="600"/>
              </a:spcBef>
              <a:buClr>
                <a:srgbClr val="0000FF"/>
              </a:buClr>
              <a:buFont typeface="Wingdings" panose="05000000000000000000" pitchFamily="2" charset="2"/>
              <a:buChar char="p"/>
            </a:pP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NH</a:t>
            </a:r>
            <a:r>
              <a:rPr lang="en-US" altLang="zh-CN" sz="2800" baseline="-25000" dirty="0">
                <a:solidFill>
                  <a:schemeClr val="tx1"/>
                </a:solidFill>
                <a:latin typeface="楷体" panose="02010609060101010101" pitchFamily="49" charset="-122"/>
                <a:ea typeface="楷体" panose="02010609060101010101" pitchFamily="49" charset="-122"/>
              </a:rPr>
              <a:t>3</a:t>
            </a:r>
            <a:r>
              <a:rPr lang="en-US" altLang="zh-CN" sz="2800" dirty="0">
                <a:solidFill>
                  <a:schemeClr val="tx1"/>
                </a:solidFill>
                <a:latin typeface="楷体" panose="02010609060101010101" pitchFamily="49" charset="-122"/>
                <a:ea typeface="楷体" panose="02010609060101010101" pitchFamily="49" charset="-122"/>
              </a:rPr>
              <a:t>)</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S</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O</a:t>
            </a:r>
            <a:r>
              <a:rPr lang="en-US" altLang="zh-CN" sz="2800" baseline="-25000" dirty="0">
                <a:solidFill>
                  <a:schemeClr val="tx1"/>
                </a:solidFill>
                <a:latin typeface="楷体" panose="02010609060101010101" pitchFamily="49" charset="-122"/>
                <a:ea typeface="楷体" panose="02010609060101010101" pitchFamily="49" charset="-122"/>
              </a:rPr>
              <a:t>8</a:t>
            </a:r>
            <a:r>
              <a:rPr lang="zh-CN" altLang="en-US" sz="2800" dirty="0">
                <a:solidFill>
                  <a:schemeClr val="tx1"/>
                </a:solidFill>
                <a:latin typeface="楷体" panose="02010609060101010101" pitchFamily="49" charset="-122"/>
                <a:ea typeface="楷体" panose="02010609060101010101" pitchFamily="49" charset="-122"/>
              </a:rPr>
              <a:t>（氧） ：</a:t>
            </a:r>
            <a:r>
              <a:rPr lang="en-US" altLang="zh-CN" sz="2800" dirty="0">
                <a:solidFill>
                  <a:schemeClr val="tx1"/>
                </a:solidFill>
                <a:latin typeface="楷体" panose="02010609060101010101" pitchFamily="49" charset="-122"/>
                <a:ea typeface="楷体" panose="02010609060101010101" pitchFamily="49" charset="-122"/>
              </a:rPr>
              <a:t>1.88Kg</a:t>
            </a:r>
            <a:endParaRPr lang="zh-CN" altLang="en-US"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p"/>
            </a:pPr>
            <a:r>
              <a:rPr lang="en-US" altLang="zh-CN" sz="2800" dirty="0">
                <a:solidFill>
                  <a:schemeClr val="tx1"/>
                </a:solidFill>
                <a:latin typeface="楷体" panose="02010609060101010101" pitchFamily="49" charset="-122"/>
                <a:ea typeface="楷体" panose="02010609060101010101" pitchFamily="49" charset="-122"/>
              </a:rPr>
              <a:t>NaHSO</a:t>
            </a:r>
            <a:r>
              <a:rPr lang="en-US" altLang="zh-CN" sz="2800" baseline="-250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（还） ：</a:t>
            </a:r>
            <a:r>
              <a:rPr lang="en-US" altLang="zh-CN" sz="2800" dirty="0">
                <a:solidFill>
                  <a:schemeClr val="tx1"/>
                </a:solidFill>
                <a:latin typeface="楷体" panose="02010609060101010101" pitchFamily="49" charset="-122"/>
                <a:ea typeface="楷体" panose="02010609060101010101" pitchFamily="49" charset="-122"/>
              </a:rPr>
              <a:t>0.63Kg</a:t>
            </a:r>
            <a:endParaRPr lang="zh-CN" altLang="en-US"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Wingdings" panose="05000000000000000000" pitchFamily="2" charset="2"/>
              <a:buChar char="p"/>
            </a:pPr>
            <a:r>
              <a:rPr lang="en-US" altLang="zh-CN" sz="2800" dirty="0">
                <a:solidFill>
                  <a:schemeClr val="tx1"/>
                </a:solidFill>
                <a:latin typeface="楷体" panose="02010609060101010101" pitchFamily="49" charset="-122"/>
                <a:ea typeface="楷体" panose="02010609060101010101" pitchFamily="49" charset="-122"/>
              </a:rPr>
              <a:t>H</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SO</a:t>
            </a:r>
            <a:r>
              <a:rPr lang="en-US" altLang="zh-CN" sz="2800" baseline="-25000" dirty="0">
                <a:solidFill>
                  <a:schemeClr val="tx1"/>
                </a:solidFill>
                <a:latin typeface="楷体" panose="02010609060101010101" pitchFamily="49" charset="-122"/>
                <a:ea typeface="楷体" panose="02010609060101010101" pitchFamily="49" charset="-122"/>
              </a:rPr>
              <a:t>4</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pH</a:t>
            </a:r>
            <a:r>
              <a:rPr lang="zh-CN" altLang="en-US" sz="2800" dirty="0">
                <a:solidFill>
                  <a:schemeClr val="tx1"/>
                </a:solidFill>
                <a:latin typeface="楷体" panose="02010609060101010101" pitchFamily="49" charset="-122"/>
                <a:ea typeface="楷体" panose="02010609060101010101" pitchFamily="49" charset="-122"/>
              </a:rPr>
              <a:t>值调节剂）：</a:t>
            </a:r>
            <a:r>
              <a:rPr lang="en-US" altLang="zh-CN" sz="2800" dirty="0">
                <a:solidFill>
                  <a:schemeClr val="tx1"/>
                </a:solidFill>
                <a:latin typeface="楷体" panose="02010609060101010101" pitchFamily="49" charset="-122"/>
                <a:ea typeface="楷体" panose="02010609060101010101" pitchFamily="49" charset="-122"/>
              </a:rPr>
              <a:t>0.41Kg</a:t>
            </a:r>
          </a:p>
          <a:p>
            <a:pPr marL="457200" indent="-457200">
              <a:spcBef>
                <a:spcPts val="600"/>
              </a:spcBef>
              <a:buClr>
                <a:srgbClr val="C00000"/>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温度：</a:t>
            </a:r>
            <a:r>
              <a:rPr lang="en-US" altLang="zh-CN" sz="2800" dirty="0">
                <a:solidFill>
                  <a:schemeClr val="tx1"/>
                </a:solidFill>
                <a:latin typeface="楷体" panose="02010609060101010101" pitchFamily="49" charset="-122"/>
                <a:ea typeface="楷体" panose="02010609060101010101" pitchFamily="49" charset="-122"/>
              </a:rPr>
              <a:t>35</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55℃</a:t>
            </a:r>
            <a:r>
              <a:rPr lang="zh-CN" altLang="en-US" sz="2800" dirty="0">
                <a:solidFill>
                  <a:srgbClr val="0000FF"/>
                </a:solidFill>
                <a:latin typeface="楷体" panose="02010609060101010101" pitchFamily="49" charset="-122"/>
                <a:ea typeface="楷体" panose="02010609060101010101" pitchFamily="49" charset="-122"/>
              </a:rPr>
              <a:t>（</a:t>
            </a:r>
            <a:r>
              <a:rPr lang="en-US" altLang="zh-CN" sz="2800" dirty="0">
                <a:solidFill>
                  <a:srgbClr val="0000FF"/>
                </a:solidFill>
                <a:latin typeface="楷体" panose="02010609060101010101" pitchFamily="49" charset="-122"/>
                <a:ea typeface="楷体" panose="02010609060101010101" pitchFamily="49" charset="-122"/>
              </a:rPr>
              <a:t>45℃</a:t>
            </a:r>
            <a:r>
              <a:rPr lang="zh-CN" altLang="en-US" sz="2800" dirty="0">
                <a:solidFill>
                  <a:srgbClr val="0000FF"/>
                </a:solidFill>
                <a:latin typeface="楷体" panose="02010609060101010101" pitchFamily="49" charset="-122"/>
                <a:ea typeface="楷体" panose="02010609060101010101" pitchFamily="49" charset="-122"/>
              </a:rPr>
              <a:t>最佳）</a:t>
            </a:r>
          </a:p>
          <a:p>
            <a:pPr marL="457200" indent="-457200">
              <a:spcBef>
                <a:spcPts val="600"/>
              </a:spcBef>
              <a:buClr>
                <a:srgbClr val="C00000"/>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时间：</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2h</a:t>
            </a:r>
            <a:endParaRPr lang="zh-CN" altLang="en-US"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C00000"/>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转化率：</a:t>
            </a:r>
            <a:r>
              <a:rPr lang="en-US" altLang="zh-CN" sz="2800" dirty="0">
                <a:solidFill>
                  <a:schemeClr val="tx1"/>
                </a:solidFill>
                <a:latin typeface="楷体" panose="02010609060101010101" pitchFamily="49" charset="-122"/>
                <a:ea typeface="楷体" panose="02010609060101010101" pitchFamily="49" charset="-122"/>
              </a:rPr>
              <a:t>80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85</a:t>
            </a:r>
            <a:r>
              <a:rPr lang="zh-CN" altLang="en-US" sz="2800" dirty="0">
                <a:solidFill>
                  <a:schemeClr val="tx1"/>
                </a:solidFill>
                <a:latin typeface="楷体" panose="02010609060101010101" pitchFamily="49" charset="-122"/>
                <a:ea typeface="楷体" panose="02010609060101010101" pitchFamily="49" charset="-122"/>
              </a:rPr>
              <a:t>％（高）</a:t>
            </a:r>
          </a:p>
          <a:p>
            <a:pPr marL="457200" indent="-457200">
              <a:spcBef>
                <a:spcPts val="600"/>
              </a:spcBef>
              <a:buClr>
                <a:srgbClr val="C00000"/>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单体总质量分数：</a:t>
            </a:r>
            <a:r>
              <a:rPr lang="en-US" altLang="zh-CN" sz="2800" dirty="0">
                <a:solidFill>
                  <a:schemeClr val="tx1"/>
                </a:solidFill>
                <a:latin typeface="楷体" panose="02010609060101010101" pitchFamily="49" charset="-122"/>
                <a:ea typeface="楷体" panose="02010609060101010101" pitchFamily="49" charset="-122"/>
              </a:rPr>
              <a:t>28</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30</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C00000"/>
              </a:buClr>
              <a:buFont typeface="Wingdings" panose="05000000000000000000" pitchFamily="2" charset="2"/>
              <a:buChar char="Ø"/>
            </a:pPr>
            <a:r>
              <a:rPr lang="zh-CN" altLang="en-US" sz="2800" dirty="0">
                <a:solidFill>
                  <a:schemeClr val="tx1"/>
                </a:solidFill>
                <a:latin typeface="楷体" panose="02010609060101010101" pitchFamily="49" charset="-122"/>
                <a:ea typeface="楷体" panose="02010609060101010101" pitchFamily="49" charset="-122"/>
              </a:rPr>
              <a:t>搅拌速度：</a:t>
            </a:r>
            <a:r>
              <a:rPr lang="en-US" altLang="zh-CN" sz="2800" dirty="0">
                <a:solidFill>
                  <a:schemeClr val="tx1"/>
                </a:solidFill>
                <a:latin typeface="楷体" panose="02010609060101010101" pitchFamily="49" charset="-122"/>
                <a:ea typeface="楷体" panose="02010609060101010101" pitchFamily="49" charset="-122"/>
              </a:rPr>
              <a:t>55</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80r/min</a:t>
            </a:r>
            <a:r>
              <a:rPr lang="zh-CN" altLang="en-US" sz="2400" dirty="0">
                <a:solidFill>
                  <a:srgbClr val="0000FF"/>
                </a:solidFill>
                <a:latin typeface="楷体" panose="02010609060101010101" pitchFamily="49" charset="-122"/>
                <a:ea typeface="楷体" panose="02010609060101010101" pitchFamily="49" charset="-122"/>
              </a:rPr>
              <a:t>（聚合物粒径及分布）</a:t>
            </a:r>
            <a:endParaRPr lang="zh-CN" altLang="en-US" sz="28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60693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96752"/>
            <a:ext cx="8320328" cy="3744416"/>
          </a:xfrm>
          <a:prstGeom prst="rect">
            <a:avLst/>
          </a:prstGeom>
        </p:spPr>
      </p:pic>
    </p:spTree>
    <p:extLst>
      <p:ext uri="{BB962C8B-B14F-4D97-AF65-F5344CB8AC3E}">
        <p14:creationId xmlns:p14="http://schemas.microsoft.com/office/powerpoint/2010/main" val="859051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3"/>
          <p:cNvGraphicFramePr>
            <a:graphicFrameLocks noChangeAspect="1"/>
          </p:cNvGraphicFramePr>
          <p:nvPr>
            <p:extLst>
              <p:ext uri="{D42A27DB-BD31-4B8C-83A1-F6EECF244321}">
                <p14:modId xmlns:p14="http://schemas.microsoft.com/office/powerpoint/2010/main" val="3600738588"/>
              </p:ext>
            </p:extLst>
          </p:nvPr>
        </p:nvGraphicFramePr>
        <p:xfrm>
          <a:off x="323527" y="260871"/>
          <a:ext cx="8718923" cy="5300241"/>
        </p:xfrm>
        <a:graphic>
          <a:graphicData uri="http://schemas.openxmlformats.org/presentationml/2006/ole">
            <mc:AlternateContent xmlns:mc="http://schemas.openxmlformats.org/markup-compatibility/2006">
              <mc:Choice xmlns:v="urn:schemas-microsoft-com:vml" Requires="v">
                <p:oleObj spid="_x0000_s9588" name="BMP 图像" r:id="rId3" imgW="7621064" imgH="5714286" progId="Paint.Picture">
                  <p:embed/>
                </p:oleObj>
              </mc:Choice>
              <mc:Fallback>
                <p:oleObj name="BMP 图像" r:id="rId3" imgW="7621064" imgH="571428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8900"/>
                      <a:stretch>
                        <a:fillRect/>
                      </a:stretch>
                    </p:blipFill>
                    <p:spPr bwMode="auto">
                      <a:xfrm>
                        <a:off x="323527" y="260871"/>
                        <a:ext cx="8718923" cy="5300241"/>
                      </a:xfrm>
                      <a:prstGeom prst="rect">
                        <a:avLst/>
                      </a:prstGeom>
                      <a:noFill/>
                      <a:ln>
                        <a:noFill/>
                      </a:ln>
                      <a:effectLst/>
                    </p:spPr>
                  </p:pic>
                </p:oleObj>
              </mc:Fallback>
            </mc:AlternateContent>
          </a:graphicData>
        </a:graphic>
      </p:graphicFrame>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graphicFrame>
        <p:nvGraphicFramePr>
          <p:cNvPr id="10" name="Object 4">
            <a:hlinkClick r:id="" action="ppaction://ole?verb=0"/>
          </p:cNvPr>
          <p:cNvGraphicFramePr>
            <a:graphicFrameLocks noChangeAspect="1"/>
          </p:cNvGraphicFramePr>
          <p:nvPr>
            <p:extLst>
              <p:ext uri="{D42A27DB-BD31-4B8C-83A1-F6EECF244321}">
                <p14:modId xmlns:p14="http://schemas.microsoft.com/office/powerpoint/2010/main" val="529030345"/>
              </p:ext>
            </p:extLst>
          </p:nvPr>
        </p:nvGraphicFramePr>
        <p:xfrm>
          <a:off x="6777038" y="5521325"/>
          <a:ext cx="2051050" cy="546100"/>
        </p:xfrm>
        <a:graphic>
          <a:graphicData uri="http://schemas.openxmlformats.org/presentationml/2006/ole">
            <mc:AlternateContent xmlns:mc="http://schemas.openxmlformats.org/markup-compatibility/2006">
              <mc:Choice xmlns:v="urn:schemas-microsoft-com:vml" Requires="v">
                <p:oleObj spid="_x0000_s9589" name="包装程序外壳对象" showAsIcon="1" r:id="rId5" imgW="2051280" imgH="546840" progId="Package">
                  <p:embed/>
                </p:oleObj>
              </mc:Choice>
              <mc:Fallback>
                <p:oleObj name="包装程序外壳对象" showAsIcon="1" r:id="rId5" imgW="2051280" imgH="546840" progId="Package">
                  <p:embed/>
                  <p:pic>
                    <p:nvPicPr>
                      <p:cNvPr id="0" name=""/>
                      <p:cNvPicPr>
                        <a:picLocks noChangeAspect="1" noChangeArrowheads="1"/>
                      </p:cNvPicPr>
                      <p:nvPr/>
                    </p:nvPicPr>
                    <p:blipFill>
                      <a:blip r:embed="rId6"/>
                      <a:srcRect/>
                      <a:stretch>
                        <a:fillRect/>
                      </a:stretch>
                    </p:blipFill>
                    <p:spPr bwMode="auto">
                      <a:xfrm>
                        <a:off x="6777038" y="5521325"/>
                        <a:ext cx="2051050" cy="5461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20113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将贮槽</a:t>
            </a:r>
            <a:r>
              <a:rPr lang="en-US" altLang="zh-CN" sz="2400" dirty="0">
                <a:solidFill>
                  <a:schemeClr val="tx1"/>
                </a:solidFill>
                <a:latin typeface="楷体" panose="02010609060101010101" pitchFamily="49" charset="-122"/>
                <a:ea typeface="楷体" panose="02010609060101010101" pitchFamily="49" charset="-122"/>
              </a:rPr>
              <a:t>2</a:t>
            </a:r>
            <a:r>
              <a:rPr lang="zh-CN" altLang="en-US" sz="2400" dirty="0">
                <a:solidFill>
                  <a:schemeClr val="tx1"/>
                </a:solidFill>
                <a:latin typeface="楷体" panose="02010609060101010101" pitchFamily="49" charset="-122"/>
                <a:ea typeface="楷体" panose="02010609060101010101" pitchFamily="49" charset="-122"/>
              </a:rPr>
              <a:t>中的水、引发剂、表面张力调节剂等用计量泵</a:t>
            </a:r>
            <a:r>
              <a:rPr lang="en-US" altLang="zh-CN" sz="2400" dirty="0">
                <a:solidFill>
                  <a:schemeClr val="tx1"/>
                </a:solidFill>
                <a:latin typeface="楷体" panose="02010609060101010101" pitchFamily="49" charset="-122"/>
                <a:ea typeface="楷体" panose="02010609060101010101" pitchFamily="49" charset="-122"/>
              </a:rPr>
              <a:t>5</a:t>
            </a:r>
            <a:r>
              <a:rPr lang="zh-CN" altLang="en-US" sz="2400" dirty="0">
                <a:solidFill>
                  <a:schemeClr val="tx1"/>
                </a:solidFill>
                <a:latin typeface="楷体" panose="02010609060101010101" pitchFamily="49" charset="-122"/>
                <a:ea typeface="楷体" panose="02010609060101010101" pitchFamily="49" charset="-122"/>
              </a:rPr>
              <a:t>连续送入聚合釜。同时，由计量泵连续加入第一、第二和第三单体（单体总量为水量的</a:t>
            </a:r>
            <a:r>
              <a:rPr lang="en-US" altLang="zh-CN" sz="2400" dirty="0">
                <a:solidFill>
                  <a:schemeClr val="tx1"/>
                </a:solidFill>
                <a:latin typeface="楷体" panose="02010609060101010101" pitchFamily="49" charset="-122"/>
                <a:ea typeface="楷体" panose="02010609060101010101" pitchFamily="49" charset="-122"/>
              </a:rPr>
              <a:t>15%</a:t>
            </a:r>
            <a:r>
              <a:rPr lang="zh-CN" altLang="en-US"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40%</a:t>
            </a:r>
            <a:r>
              <a:rPr lang="zh-CN" altLang="en-US" sz="2400" dirty="0">
                <a:solidFill>
                  <a:schemeClr val="tx1"/>
                </a:solidFill>
                <a:latin typeface="楷体" panose="02010609060101010101" pitchFamily="49" charset="-122"/>
                <a:ea typeface="楷体" panose="02010609060101010101" pitchFamily="49" charset="-122"/>
              </a:rPr>
              <a:t>，其中丙烯腈占</a:t>
            </a:r>
            <a:r>
              <a:rPr lang="en-US" altLang="zh-CN" sz="2400" dirty="0">
                <a:solidFill>
                  <a:schemeClr val="tx1"/>
                </a:solidFill>
                <a:latin typeface="楷体" panose="02010609060101010101" pitchFamily="49" charset="-122"/>
                <a:ea typeface="楷体" panose="02010609060101010101" pitchFamily="49" charset="-122"/>
              </a:rPr>
              <a:t>85%</a:t>
            </a:r>
            <a:r>
              <a:rPr lang="zh-CN" altLang="en-US" sz="2400" dirty="0">
                <a:solidFill>
                  <a:schemeClr val="tx1"/>
                </a:solidFill>
                <a:latin typeface="楷体" panose="02010609060101010101" pitchFamily="49" charset="-122"/>
                <a:ea typeface="楷体" panose="02010609060101010101" pitchFamily="49" charset="-122"/>
              </a:rPr>
              <a:t>以上），调节好</a:t>
            </a:r>
            <a:r>
              <a:rPr lang="en-US" altLang="zh-CN" sz="2400" dirty="0">
                <a:solidFill>
                  <a:schemeClr val="tx1"/>
                </a:solidFill>
                <a:latin typeface="楷体" panose="02010609060101010101" pitchFamily="49" charset="-122"/>
                <a:ea typeface="楷体" panose="02010609060101010101" pitchFamily="49" charset="-122"/>
              </a:rPr>
              <a:t>pH</a:t>
            </a:r>
            <a:r>
              <a:rPr lang="zh-CN" altLang="en-US" sz="2400" dirty="0">
                <a:solidFill>
                  <a:schemeClr val="tx1"/>
                </a:solidFill>
                <a:latin typeface="楷体" panose="02010609060101010101" pitchFamily="49" charset="-122"/>
                <a:ea typeface="楷体" panose="02010609060101010101" pitchFamily="49" charset="-122"/>
              </a:rPr>
              <a:t>值。</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反应物料在聚合釜中停留一定时间以确保转化率为</a:t>
            </a:r>
            <a:r>
              <a:rPr lang="en-US" altLang="zh-CN" sz="2400" dirty="0">
                <a:solidFill>
                  <a:schemeClr val="tx1"/>
                </a:solidFill>
                <a:latin typeface="楷体" panose="02010609060101010101" pitchFamily="49" charset="-122"/>
                <a:ea typeface="楷体" panose="02010609060101010101" pitchFamily="49" charset="-122"/>
              </a:rPr>
              <a:t>70%</a:t>
            </a:r>
            <a:r>
              <a:rPr lang="zh-CN" altLang="en-US" sz="2400" dirty="0">
                <a:solidFill>
                  <a:schemeClr val="tx1"/>
                </a:solidFill>
                <a:latin typeface="楷体" panose="02010609060101010101" pitchFamily="49" charset="-122"/>
                <a:ea typeface="楷体" panose="02010609060101010101" pitchFamily="49" charset="-122"/>
              </a:rPr>
              <a:t>～</a:t>
            </a:r>
            <a:r>
              <a:rPr lang="en-US" altLang="zh-CN" sz="2400" dirty="0">
                <a:solidFill>
                  <a:schemeClr val="tx1"/>
                </a:solidFill>
                <a:latin typeface="楷体" panose="02010609060101010101" pitchFamily="49" charset="-122"/>
                <a:ea typeface="楷体" panose="02010609060101010101" pitchFamily="49" charset="-122"/>
              </a:rPr>
              <a:t>80%</a:t>
            </a:r>
            <a:r>
              <a:rPr lang="zh-CN" altLang="en-US" sz="2400" dirty="0">
                <a:solidFill>
                  <a:schemeClr val="tx1"/>
                </a:solidFill>
                <a:latin typeface="楷体" panose="02010609060101010101" pitchFamily="49" charset="-122"/>
                <a:ea typeface="楷体" panose="02010609060101010101" pitchFamily="49" charset="-122"/>
              </a:rPr>
              <a:t>。</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从聚合釜出来的含单体的高聚物淤浆流入终止釜，用</a:t>
            </a:r>
            <a:r>
              <a:rPr lang="en-US" altLang="zh-CN" sz="2400" dirty="0" err="1">
                <a:solidFill>
                  <a:schemeClr val="tx1"/>
                </a:solidFill>
                <a:latin typeface="楷体" panose="02010609060101010101" pitchFamily="49" charset="-122"/>
                <a:ea typeface="楷体" panose="02010609060101010101" pitchFamily="49" charset="-122"/>
              </a:rPr>
              <a:t>NaOH</a:t>
            </a:r>
            <a:r>
              <a:rPr lang="zh-CN" altLang="en-US" sz="2400" dirty="0">
                <a:solidFill>
                  <a:schemeClr val="tx1"/>
                </a:solidFill>
                <a:latin typeface="楷体" panose="02010609060101010101" pitchFamily="49" charset="-122"/>
                <a:ea typeface="楷体" panose="02010609060101010101" pitchFamily="49" charset="-122"/>
              </a:rPr>
              <a:t>水溶液改变高聚物淤浆的</a:t>
            </a:r>
            <a:r>
              <a:rPr lang="en-US" altLang="zh-CN" sz="2400" dirty="0">
                <a:solidFill>
                  <a:schemeClr val="tx1"/>
                </a:solidFill>
                <a:latin typeface="楷体" panose="02010609060101010101" pitchFamily="49" charset="-122"/>
                <a:ea typeface="楷体" panose="02010609060101010101" pitchFamily="49" charset="-122"/>
              </a:rPr>
              <a:t>pH</a:t>
            </a:r>
            <a:r>
              <a:rPr lang="zh-CN" altLang="en-US" sz="2400" dirty="0">
                <a:solidFill>
                  <a:schemeClr val="tx1"/>
                </a:solidFill>
                <a:latin typeface="楷体" panose="02010609060101010101" pitchFamily="49" charset="-122"/>
                <a:ea typeface="楷体" panose="02010609060101010101" pitchFamily="49" charset="-122"/>
              </a:rPr>
              <a:t>值使反应终止。</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再将高聚物淤浆送至脱单体塔，用低压蒸汽在减压下除去未反应的单体，单体回收后可以循环使用。</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脱除单体的高聚物淤浆经离心脱水、洗涤、干燥即得聚丙烯腈共聚物。</a:t>
            </a:r>
          </a:p>
        </p:txBody>
      </p:sp>
    </p:spTree>
    <p:extLst>
      <p:ext uri="{BB962C8B-B14F-4D97-AF65-F5344CB8AC3E}">
        <p14:creationId xmlns:p14="http://schemas.microsoft.com/office/powerpoint/2010/main" val="546019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单体浓度</a:t>
            </a:r>
            <a:endParaRPr lang="en-US" altLang="zh-CN" sz="28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该浓度与纺丝原液浓度无关，单体与水比例在</a:t>
            </a:r>
            <a:r>
              <a:rPr lang="en-US" altLang="zh-CN" sz="2800" dirty="0">
                <a:solidFill>
                  <a:schemeClr val="tx1"/>
                </a:solidFill>
                <a:latin typeface="Arial" panose="020B0604020202020204" pitchFamily="34" charset="0"/>
                <a:ea typeface="楷体" panose="02010609060101010101" pitchFamily="49" charset="-122"/>
              </a:rPr>
              <a:t>15</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40%</a:t>
            </a:r>
            <a:r>
              <a:rPr lang="zh-CN" altLang="en-US" sz="2800" dirty="0">
                <a:solidFill>
                  <a:schemeClr val="tx1"/>
                </a:solidFill>
                <a:latin typeface="Arial" panose="020B0604020202020204" pitchFamily="34" charset="0"/>
                <a:ea typeface="楷体" panose="02010609060101010101" pitchFamily="49" charset="-122"/>
              </a:rPr>
              <a:t>，一般选</a:t>
            </a:r>
            <a:r>
              <a:rPr lang="en-US" altLang="zh-CN" sz="2800" dirty="0">
                <a:solidFill>
                  <a:schemeClr val="tx1"/>
                </a:solidFill>
                <a:latin typeface="Arial" panose="020B0604020202020204" pitchFamily="34" charset="0"/>
                <a:ea typeface="楷体" panose="02010609060101010101" pitchFamily="49" charset="-122"/>
              </a:rPr>
              <a:t>28</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30%</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单体浓度↑，转化率↑，但</a:t>
            </a:r>
            <a:r>
              <a:rPr lang="en-US" altLang="zh-CN" sz="2800" dirty="0">
                <a:solidFill>
                  <a:schemeClr val="tx1"/>
                </a:solidFill>
                <a:latin typeface="Arial" panose="020B0604020202020204" pitchFamily="34" charset="0"/>
                <a:ea typeface="楷体" panose="02010609060101010101" pitchFamily="49" charset="-122"/>
              </a:rPr>
              <a:t>Mw</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原因：</a:t>
            </a:r>
            <a:endParaRPr lang="en-US" altLang="zh-CN" sz="2800" dirty="0">
              <a:solidFill>
                <a:schemeClr val="tx1"/>
              </a:solidFill>
              <a:latin typeface="Arial" panose="020B0604020202020204" pitchFamily="34" charset="0"/>
              <a:ea typeface="楷体" panose="02010609060101010101" pitchFamily="49" charset="-122"/>
            </a:endParaRPr>
          </a:p>
          <a:p>
            <a:pPr indent="457200">
              <a:spcBef>
                <a:spcPts val="18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引发剂与单体比例固定后，单体与引发剂同时混合进料，因单体仅部分溶于水，而引发剂全部溶于水，相对提高了水相中引发剂的浓度，所以在聚合时，聚合物</a:t>
            </a:r>
            <a:r>
              <a:rPr lang="en-US" altLang="zh-CN" sz="2800" dirty="0">
                <a:solidFill>
                  <a:schemeClr val="tx1"/>
                </a:solidFill>
                <a:latin typeface="Arial" panose="020B0604020202020204" pitchFamily="34" charset="0"/>
                <a:ea typeface="楷体" panose="02010609060101010101" pitchFamily="49" charset="-122"/>
              </a:rPr>
              <a:t>Mw</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3429000"/>
            <a:ext cx="617285" cy="617285"/>
          </a:xfrm>
          <a:prstGeom prst="rect">
            <a:avLst/>
          </a:prstGeom>
        </p:spPr>
      </p:pic>
    </p:spTree>
    <p:extLst>
      <p:ext uri="{BB962C8B-B14F-4D97-AF65-F5344CB8AC3E}">
        <p14:creationId xmlns:p14="http://schemas.microsoft.com/office/powerpoint/2010/main" val="12923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0"/>
              </a:spcBef>
              <a:buClr>
                <a:srgbClr val="002060"/>
              </a:buClr>
              <a:buFont typeface="Wingdings" panose="05000000000000000000" pitchFamily="2" charset="2"/>
              <a:buChar char="u"/>
            </a:pP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值：</a:t>
            </a:r>
          </a:p>
          <a:p>
            <a:pPr indent="457200">
              <a:spcBef>
                <a:spcPts val="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水相沉淀聚合中常采用水溶性氧化</a:t>
            </a:r>
            <a:r>
              <a:rPr lang="en-US" altLang="zh-CN" sz="2800" dirty="0">
                <a:solidFill>
                  <a:schemeClr val="tx1"/>
                </a:solidFill>
                <a:latin typeface="Arial" panose="020B0604020202020204" pitchFamily="34" charset="0"/>
                <a:ea typeface="楷体" panose="02010609060101010101" pitchFamily="49" charset="-122"/>
              </a:rPr>
              <a:t>-</a:t>
            </a:r>
            <a:r>
              <a:rPr lang="zh-CN" altLang="en-US" sz="2800" dirty="0">
                <a:solidFill>
                  <a:schemeClr val="tx1"/>
                </a:solidFill>
                <a:latin typeface="Arial" panose="020B0604020202020204" pitchFamily="34" charset="0"/>
                <a:ea typeface="楷体" panose="02010609060101010101" pitchFamily="49" charset="-122"/>
              </a:rPr>
              <a:t>还原引发体系。这类引发体系对</a:t>
            </a: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值十分敏感；如常用的</a:t>
            </a:r>
            <a:r>
              <a:rPr lang="en-US" altLang="zh-CN" sz="2800" dirty="0">
                <a:solidFill>
                  <a:schemeClr val="tx1"/>
                </a:solidFill>
                <a:latin typeface="Arial" panose="020B0604020202020204" pitchFamily="34" charset="0"/>
                <a:ea typeface="楷体" panose="02010609060101010101" pitchFamily="49" charset="-122"/>
              </a:rPr>
              <a:t>NaClO</a:t>
            </a:r>
            <a:r>
              <a:rPr lang="en-US" altLang="zh-CN" sz="2800" baseline="-25000" dirty="0">
                <a:solidFill>
                  <a:schemeClr val="tx1"/>
                </a:solidFill>
                <a:latin typeface="Arial" panose="020B0604020202020204" pitchFamily="34" charset="0"/>
                <a:ea typeface="楷体" panose="02010609060101010101" pitchFamily="49" charset="-122"/>
              </a:rPr>
              <a:t>3</a:t>
            </a:r>
            <a:r>
              <a:rPr lang="en-US" altLang="zh-CN" sz="2800" dirty="0">
                <a:solidFill>
                  <a:schemeClr val="tx1"/>
                </a:solidFill>
                <a:latin typeface="Arial" panose="020B0604020202020204" pitchFamily="34" charset="0"/>
                <a:ea typeface="楷体" panose="02010609060101010101" pitchFamily="49" charset="-122"/>
              </a:rPr>
              <a:t>-Na</a:t>
            </a:r>
            <a:r>
              <a:rPr lang="en-US" altLang="zh-CN" sz="2800" baseline="-25000" dirty="0">
                <a:solidFill>
                  <a:schemeClr val="tx1"/>
                </a:solidFill>
                <a:latin typeface="Arial" panose="020B0604020202020204" pitchFamily="34" charset="0"/>
                <a:ea typeface="楷体" panose="02010609060101010101" pitchFamily="49" charset="-122"/>
              </a:rPr>
              <a:t>2</a:t>
            </a:r>
            <a:r>
              <a:rPr lang="en-US" altLang="zh-CN" sz="2800" dirty="0">
                <a:solidFill>
                  <a:schemeClr val="tx1"/>
                </a:solidFill>
                <a:latin typeface="Arial" panose="020B0604020202020204" pitchFamily="34" charset="0"/>
                <a:ea typeface="楷体" panose="02010609060101010101" pitchFamily="49" charset="-122"/>
              </a:rPr>
              <a:t>SO</a:t>
            </a:r>
            <a:r>
              <a:rPr lang="en-US" altLang="zh-CN" sz="2800" baseline="-25000" dirty="0">
                <a:solidFill>
                  <a:schemeClr val="tx1"/>
                </a:solidFill>
                <a:latin typeface="Arial" panose="020B0604020202020204" pitchFamily="34" charset="0"/>
                <a:ea typeface="楷体" panose="02010609060101010101" pitchFamily="49" charset="-122"/>
              </a:rPr>
              <a:t>3</a:t>
            </a:r>
            <a:r>
              <a:rPr lang="zh-CN" altLang="en-US" sz="2800" dirty="0">
                <a:solidFill>
                  <a:schemeClr val="tx1"/>
                </a:solidFill>
                <a:latin typeface="Arial" panose="020B0604020202020204" pitchFamily="34" charset="0"/>
                <a:ea typeface="楷体" panose="02010609060101010101" pitchFamily="49" charset="-122"/>
              </a:rPr>
              <a:t>体系，当</a:t>
            </a:r>
            <a:r>
              <a:rPr lang="en-US" altLang="zh-CN" sz="2800" dirty="0">
                <a:solidFill>
                  <a:schemeClr val="tx1"/>
                </a:solidFill>
                <a:latin typeface="Arial" panose="020B0604020202020204" pitchFamily="34" charset="0"/>
                <a:ea typeface="楷体" panose="02010609060101010101" pitchFamily="49" charset="-122"/>
              </a:rPr>
              <a:t>pH&lt;4.5</a:t>
            </a:r>
            <a:r>
              <a:rPr lang="zh-CN" altLang="en-US" sz="2800" dirty="0">
                <a:solidFill>
                  <a:schemeClr val="tx1"/>
                </a:solidFill>
                <a:latin typeface="Arial" panose="020B0604020202020204" pitchFamily="34" charset="0"/>
                <a:ea typeface="楷体" panose="02010609060101010101" pitchFamily="49" charset="-122"/>
              </a:rPr>
              <a:t>时才能引发聚合，在</a:t>
            </a:r>
            <a:r>
              <a:rPr lang="en-US" altLang="zh-CN" sz="2800" dirty="0">
                <a:solidFill>
                  <a:schemeClr val="tx1"/>
                </a:solidFill>
                <a:latin typeface="Arial" panose="020B0604020202020204" pitchFamily="34" charset="0"/>
                <a:ea typeface="楷体" panose="02010609060101010101" pitchFamily="49" charset="-122"/>
              </a:rPr>
              <a:t>pH</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1.9</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2.2</a:t>
            </a:r>
            <a:r>
              <a:rPr lang="zh-CN" altLang="en-US" sz="2800" dirty="0">
                <a:solidFill>
                  <a:schemeClr val="tx1"/>
                </a:solidFill>
                <a:latin typeface="Arial" panose="020B0604020202020204" pitchFamily="34" charset="0"/>
                <a:ea typeface="楷体" panose="02010609060101010101" pitchFamily="49" charset="-122"/>
              </a:rPr>
              <a:t>时最为合适。</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43984" t="11539" r="29942"/>
          <a:stretch/>
        </p:blipFill>
        <p:spPr>
          <a:xfrm>
            <a:off x="2051720" y="3356992"/>
            <a:ext cx="1993911" cy="3044429"/>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4149080"/>
            <a:ext cx="2016224" cy="2016224"/>
          </a:xfrm>
          <a:prstGeom prst="rect">
            <a:avLst/>
          </a:prstGeom>
        </p:spPr>
      </p:pic>
      <p:sp>
        <p:nvSpPr>
          <p:cNvPr id="3" name="云形标注 2"/>
          <p:cNvSpPr/>
          <p:nvPr/>
        </p:nvSpPr>
        <p:spPr>
          <a:xfrm>
            <a:off x="5796136" y="3349020"/>
            <a:ext cx="2520280" cy="1664155"/>
          </a:xfrm>
          <a:prstGeom prst="cloudCallout">
            <a:avLst>
              <a:gd name="adj1" fmla="val -46782"/>
              <a:gd name="adj2" fmla="val 7164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为什么加</a:t>
            </a:r>
            <a:r>
              <a:rPr lang="en-US" altLang="zh-CN" sz="3200" dirty="0" err="1">
                <a:latin typeface="楷体" panose="02010609060101010101" pitchFamily="49" charset="-122"/>
                <a:ea typeface="楷体" panose="02010609060101010101" pitchFamily="49" charset="-122"/>
              </a:rPr>
              <a:t>NaOH</a:t>
            </a:r>
            <a:r>
              <a:rPr lang="en-US" altLang="zh-CN" sz="3200" dirty="0">
                <a:latin typeface="楷体" panose="02010609060101010101" pitchFamily="49" charset="-122"/>
                <a:ea typeface="楷体" panose="02010609060101010101" pitchFamily="49" charset="-122"/>
              </a:rPr>
              <a:t>?</a:t>
            </a: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26676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2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聚合温度和时间：</a:t>
            </a:r>
          </a:p>
          <a:p>
            <a:pPr indent="457200">
              <a:spcBef>
                <a:spcPts val="1200"/>
              </a:spcBef>
              <a:buClr>
                <a:srgbClr val="002060"/>
              </a:buClr>
            </a:pPr>
            <a:r>
              <a:rPr lang="zh-CN" altLang="en-US" sz="2800" dirty="0">
                <a:solidFill>
                  <a:srgbClr val="FF0000"/>
                </a:solidFill>
                <a:latin typeface="Arial" panose="020B0604020202020204" pitchFamily="34" charset="0"/>
                <a:ea typeface="楷体" panose="02010609060101010101" pitchFamily="49" charset="-122"/>
              </a:rPr>
              <a:t>温度：</a:t>
            </a:r>
            <a:r>
              <a:rPr lang="zh-CN" altLang="en-US" sz="2800" dirty="0">
                <a:solidFill>
                  <a:schemeClr val="tx1"/>
                </a:solidFill>
                <a:latin typeface="Arial" panose="020B0604020202020204" pitchFamily="34" charset="0"/>
                <a:ea typeface="楷体" panose="02010609060101010101" pitchFamily="49" charset="-122"/>
              </a:rPr>
              <a:t>温度太低，引发速率太慢；若温度超过</a:t>
            </a:r>
            <a:r>
              <a:rPr lang="en-US" altLang="zh-CN" sz="2800" dirty="0">
                <a:solidFill>
                  <a:schemeClr val="tx1"/>
                </a:solidFill>
                <a:latin typeface="Arial" panose="020B0604020202020204" pitchFamily="34" charset="0"/>
                <a:ea typeface="楷体" panose="02010609060101010101" pitchFamily="49" charset="-122"/>
              </a:rPr>
              <a:t>60℃</a:t>
            </a:r>
            <a:r>
              <a:rPr lang="zh-CN" altLang="en-US" sz="2800" dirty="0">
                <a:solidFill>
                  <a:schemeClr val="tx1"/>
                </a:solidFill>
                <a:latin typeface="Arial" panose="020B0604020202020204" pitchFamily="34" charset="0"/>
                <a:ea typeface="楷体" panose="02010609060101010101" pitchFamily="49" charset="-122"/>
              </a:rPr>
              <a:t>，则产物的颜色太深。同时，温度的高低也会影响转化率及分子量；</a:t>
            </a:r>
          </a:p>
          <a:p>
            <a:pPr indent="457200">
              <a:spcBef>
                <a:spcPts val="1200"/>
              </a:spcBef>
              <a:buClr>
                <a:srgbClr val="002060"/>
              </a:buClr>
            </a:pPr>
            <a:r>
              <a:rPr lang="zh-CN" altLang="en-US" sz="2800" dirty="0">
                <a:solidFill>
                  <a:srgbClr val="FF0000"/>
                </a:solidFill>
                <a:latin typeface="Arial" panose="020B0604020202020204" pitchFamily="34" charset="0"/>
                <a:ea typeface="楷体" panose="02010609060101010101" pitchFamily="49" charset="-122"/>
              </a:rPr>
              <a:t>时间：</a:t>
            </a:r>
            <a:r>
              <a:rPr lang="zh-CN" altLang="en-US" sz="2800" dirty="0">
                <a:solidFill>
                  <a:schemeClr val="tx1"/>
                </a:solidFill>
                <a:latin typeface="Arial" panose="020B0604020202020204" pitchFamily="34" charset="0"/>
                <a:ea typeface="楷体" panose="02010609060101010101" pitchFamily="49" charset="-122"/>
              </a:rPr>
              <a:t>聚合时间会影响聚合转化率、分子量及其分布；</a:t>
            </a:r>
            <a:endParaRPr lang="en-US" altLang="zh-CN" sz="2800" dirty="0">
              <a:solidFill>
                <a:schemeClr val="tx1"/>
              </a:solidFill>
              <a:latin typeface="Arial" panose="020B0604020202020204" pitchFamily="34" charset="0"/>
              <a:ea typeface="楷体" panose="02010609060101010101" pitchFamily="49" charset="-122"/>
            </a:endParaRPr>
          </a:p>
          <a:p>
            <a:pPr indent="457200">
              <a:spcBef>
                <a:spcPts val="12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综合考虑，聚合温度控制在</a:t>
            </a:r>
            <a:r>
              <a:rPr lang="en-US" altLang="zh-CN" sz="2800" dirty="0">
                <a:solidFill>
                  <a:schemeClr val="tx1"/>
                </a:solidFill>
                <a:latin typeface="Arial" panose="020B0604020202020204" pitchFamily="34" charset="0"/>
                <a:ea typeface="楷体" panose="02010609060101010101" pitchFamily="49" charset="-122"/>
              </a:rPr>
              <a:t>35</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55℃</a:t>
            </a:r>
            <a:r>
              <a:rPr lang="zh-CN" altLang="en-US" sz="2800" dirty="0">
                <a:solidFill>
                  <a:schemeClr val="tx1"/>
                </a:solidFill>
                <a:latin typeface="Arial" panose="020B0604020202020204" pitchFamily="34" charset="0"/>
                <a:ea typeface="楷体" panose="02010609060101010101" pitchFamily="49" charset="-122"/>
              </a:rPr>
              <a:t>；聚合时间取</a:t>
            </a:r>
            <a:r>
              <a:rPr lang="en-US" altLang="zh-CN" sz="2800" dirty="0">
                <a:solidFill>
                  <a:schemeClr val="tx1"/>
                </a:solidFill>
                <a:latin typeface="Arial" panose="020B0604020202020204" pitchFamily="34" charset="0"/>
                <a:ea typeface="楷体" panose="02010609060101010101" pitchFamily="49" charset="-122"/>
              </a:rPr>
              <a:t>1</a:t>
            </a:r>
            <a:r>
              <a:rPr lang="zh-CN" altLang="en-US" sz="2800" dirty="0">
                <a:solidFill>
                  <a:schemeClr val="tx1"/>
                </a:solidFill>
                <a:latin typeface="Arial" panose="020B0604020202020204" pitchFamily="34" charset="0"/>
                <a:ea typeface="楷体" panose="02010609060101010101" pitchFamily="49" charset="-122"/>
              </a:rPr>
              <a:t>～</a:t>
            </a:r>
            <a:r>
              <a:rPr lang="en-US" altLang="zh-CN" sz="2800" dirty="0">
                <a:solidFill>
                  <a:schemeClr val="tx1"/>
                </a:solidFill>
                <a:latin typeface="Arial" panose="020B0604020202020204" pitchFamily="34" charset="0"/>
                <a:ea typeface="楷体" panose="02010609060101010101" pitchFamily="49" charset="-122"/>
              </a:rPr>
              <a:t>2h</a:t>
            </a:r>
            <a:r>
              <a:rPr lang="zh-CN" altLang="en-US" sz="2800" dirty="0">
                <a:solidFill>
                  <a:schemeClr val="tx1"/>
                </a:solidFill>
                <a:latin typeface="Arial" panose="020B0604020202020204" pitchFamily="34" charset="0"/>
                <a:ea typeface="楷体" panose="02010609060101010101" pitchFamily="49" charset="-122"/>
              </a:rPr>
              <a:t>；</a:t>
            </a:r>
          </a:p>
        </p:txBody>
      </p:sp>
    </p:spTree>
    <p:extLst>
      <p:ext uri="{BB962C8B-B14F-4D97-AF65-F5344CB8AC3E}">
        <p14:creationId xmlns:p14="http://schemas.microsoft.com/office/powerpoint/2010/main" val="696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1027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）溶剂对引发剂分解速率的影响</a:t>
            </a:r>
            <a:endParaRPr lang="zh-CN" altLang="en-US" sz="2800" dirty="0"/>
          </a:p>
        </p:txBody>
      </p:sp>
      <p:sp>
        <p:nvSpPr>
          <p:cNvPr id="9" name="对角圆角矩形 8"/>
          <p:cNvSpPr/>
          <p:nvPr/>
        </p:nvSpPr>
        <p:spPr>
          <a:xfrm>
            <a:off x="658970" y="1412776"/>
            <a:ext cx="8064896" cy="864096"/>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过氧化苯甲酰与自由基的反应</a:t>
            </a:r>
          </a:p>
        </p:txBody>
      </p:sp>
      <p:graphicFrame>
        <p:nvGraphicFramePr>
          <p:cNvPr id="2" name="对象 1"/>
          <p:cNvGraphicFramePr>
            <a:graphicFrameLocks noChangeAspect="1"/>
          </p:cNvGraphicFramePr>
          <p:nvPr>
            <p:extLst>
              <p:ext uri="{D42A27DB-BD31-4B8C-83A1-F6EECF244321}">
                <p14:modId xmlns:p14="http://schemas.microsoft.com/office/powerpoint/2010/main" val="633383443"/>
              </p:ext>
            </p:extLst>
          </p:nvPr>
        </p:nvGraphicFramePr>
        <p:xfrm>
          <a:off x="343094" y="2852936"/>
          <a:ext cx="8435975" cy="1709737"/>
        </p:xfrm>
        <a:graphic>
          <a:graphicData uri="http://schemas.openxmlformats.org/presentationml/2006/ole">
            <mc:AlternateContent xmlns:mc="http://schemas.openxmlformats.org/markup-compatibility/2006">
              <mc:Choice xmlns:v="urn:schemas-microsoft-com:vml" Requires="v">
                <p:oleObj spid="_x0000_s1301" name="CS ChemDraw Drawing" r:id="rId3" imgW="9735113" imgH="1968574" progId="ChemDraw.Document.6.0">
                  <p:embed/>
                </p:oleObj>
              </mc:Choice>
              <mc:Fallback>
                <p:oleObj name="CS ChemDraw Drawing" r:id="rId3" imgW="9735113" imgH="1968574" progId="ChemDraw.Document.6.0">
                  <p:embed/>
                  <p:pic>
                    <p:nvPicPr>
                      <p:cNvPr id="0" name=""/>
                      <p:cNvPicPr/>
                      <p:nvPr/>
                    </p:nvPicPr>
                    <p:blipFill>
                      <a:blip r:embed="rId4"/>
                      <a:stretch>
                        <a:fillRect/>
                      </a:stretch>
                    </p:blipFill>
                    <p:spPr>
                      <a:xfrm>
                        <a:off x="343094" y="2852936"/>
                        <a:ext cx="8435975" cy="1709737"/>
                      </a:xfrm>
                      <a:prstGeom prst="rect">
                        <a:avLst/>
                      </a:prstGeom>
                    </p:spPr>
                  </p:pic>
                </p:oleObj>
              </mc:Fallback>
            </mc:AlternateContent>
          </a:graphicData>
        </a:graphic>
      </p:graphicFrame>
    </p:spTree>
    <p:extLst>
      <p:ext uri="{BB962C8B-B14F-4D97-AF65-F5344CB8AC3E}">
        <p14:creationId xmlns:p14="http://schemas.microsoft.com/office/powerpoint/2010/main" val="3500736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添加剂及杂质：</a:t>
            </a:r>
          </a:p>
          <a:p>
            <a:pPr>
              <a:spcBef>
                <a:spcPts val="600"/>
              </a:spcBef>
              <a:spcAft>
                <a:spcPts val="1200"/>
              </a:spcAft>
              <a:buClr>
                <a:srgbClr val="002060"/>
              </a:buClr>
            </a:pPr>
            <a:r>
              <a:rPr lang="zh-CN" altLang="en-US" sz="2800" dirty="0">
                <a:solidFill>
                  <a:srgbClr val="0000FF"/>
                </a:solidFill>
                <a:latin typeface="Arial" panose="020B0604020202020204" pitchFamily="34" charset="0"/>
                <a:ea typeface="楷体" panose="02010609060101010101" pitchFamily="49" charset="-122"/>
              </a:rPr>
              <a:t>♠ </a:t>
            </a:r>
            <a:r>
              <a:rPr lang="zh-CN" altLang="en-US" sz="2800" dirty="0">
                <a:solidFill>
                  <a:schemeClr val="tx1"/>
                </a:solidFill>
                <a:latin typeface="Arial" panose="020B0604020202020204" pitchFamily="34" charset="0"/>
                <a:ea typeface="楷体" panose="02010609060101010101" pitchFamily="49" charset="-122"/>
              </a:rPr>
              <a:t>少量十二烷基磺酸钠等阴离子表面活性剂会提高聚合反应的初速度；</a:t>
            </a:r>
          </a:p>
          <a:p>
            <a:pPr indent="457200">
              <a:spcBef>
                <a:spcPts val="600"/>
              </a:spcBef>
              <a:spcAft>
                <a:spcPts val="1200"/>
              </a:spcAft>
              <a:buClr>
                <a:srgbClr val="002060"/>
              </a:buClr>
            </a:pPr>
            <a:r>
              <a:rPr lang="zh-CN" altLang="en-US" sz="2800" dirty="0">
                <a:solidFill>
                  <a:schemeClr val="tx1"/>
                </a:solidFill>
                <a:latin typeface="Arial" panose="020B0604020202020204" pitchFamily="34" charset="0"/>
                <a:ea typeface="楷体" panose="02010609060101010101" pitchFamily="49" charset="-122"/>
              </a:rPr>
              <a:t>该表活剂能够使水溶性引发体系所产生的引发自由基于</a:t>
            </a:r>
            <a:r>
              <a:rPr lang="en-US" altLang="zh-CN" sz="2800" dirty="0">
                <a:solidFill>
                  <a:schemeClr val="tx1"/>
                </a:solidFill>
                <a:latin typeface="Arial" panose="020B0604020202020204" pitchFamily="34" charset="0"/>
                <a:ea typeface="楷体" panose="02010609060101010101" pitchFamily="49" charset="-122"/>
              </a:rPr>
              <a:t>AN</a:t>
            </a:r>
            <a:r>
              <a:rPr lang="zh-CN" altLang="en-US" sz="2800" dirty="0">
                <a:solidFill>
                  <a:schemeClr val="tx1"/>
                </a:solidFill>
                <a:latin typeface="Arial" panose="020B0604020202020204" pitchFamily="34" charset="0"/>
                <a:ea typeface="楷体" panose="02010609060101010101" pitchFamily="49" charset="-122"/>
              </a:rPr>
              <a:t>单体很好的接触，使有效碰撞的机会增多，从而能够加速反应的进行。</a:t>
            </a:r>
          </a:p>
        </p:txBody>
      </p:sp>
    </p:spTree>
    <p:extLst>
      <p:ext uri="{BB962C8B-B14F-4D97-AF65-F5344CB8AC3E}">
        <p14:creationId xmlns:p14="http://schemas.microsoft.com/office/powerpoint/2010/main" val="47107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3200" dirty="0">
                <a:solidFill>
                  <a:schemeClr val="tx1"/>
                </a:solidFill>
                <a:latin typeface="Arial" panose="020B0604020202020204" pitchFamily="34" charset="0"/>
                <a:ea typeface="楷体" panose="02010609060101010101" pitchFamily="49" charset="-122"/>
              </a:rPr>
              <a:t>添加剂及杂质：</a:t>
            </a:r>
          </a:p>
          <a:p>
            <a:pPr>
              <a:spcBef>
                <a:spcPts val="600"/>
              </a:spcBef>
              <a:spcAft>
                <a:spcPts val="1200"/>
              </a:spcAft>
              <a:buClr>
                <a:srgbClr val="002060"/>
              </a:buClr>
            </a:pPr>
            <a:r>
              <a:rPr lang="zh-CN" altLang="en-US" sz="3200" dirty="0">
                <a:solidFill>
                  <a:srgbClr val="0000FF"/>
                </a:solidFill>
                <a:latin typeface="Arial" panose="020B0604020202020204" pitchFamily="34" charset="0"/>
                <a:ea typeface="楷体" panose="02010609060101010101" pitchFamily="49" charset="-122"/>
              </a:rPr>
              <a:t>♠ </a:t>
            </a:r>
            <a:r>
              <a:rPr lang="zh-CN" altLang="en-US" sz="3200" dirty="0">
                <a:solidFill>
                  <a:schemeClr val="tx1"/>
                </a:solidFill>
                <a:latin typeface="Arial" panose="020B0604020202020204" pitchFamily="34" charset="0"/>
                <a:ea typeface="楷体" panose="02010609060101010101" pitchFamily="49" charset="-122"/>
              </a:rPr>
              <a:t> 在氧化</a:t>
            </a:r>
            <a:r>
              <a:rPr lang="en-US" altLang="zh-CN" sz="3200" dirty="0">
                <a:solidFill>
                  <a:schemeClr val="tx1"/>
                </a:solidFill>
                <a:latin typeface="Arial" panose="020B0604020202020204" pitchFamily="34" charset="0"/>
                <a:ea typeface="楷体" panose="02010609060101010101" pitchFamily="49" charset="-122"/>
              </a:rPr>
              <a:t>-</a:t>
            </a:r>
            <a:r>
              <a:rPr lang="zh-CN" altLang="en-US" sz="3200" dirty="0">
                <a:solidFill>
                  <a:schemeClr val="tx1"/>
                </a:solidFill>
                <a:latin typeface="Arial" panose="020B0604020202020204" pitchFamily="34" charset="0"/>
                <a:ea typeface="楷体" panose="02010609060101010101" pitchFamily="49" charset="-122"/>
              </a:rPr>
              <a:t>还原引发体系中加入</a:t>
            </a:r>
            <a:r>
              <a:rPr lang="en-US" altLang="zh-CN" sz="3200" dirty="0">
                <a:solidFill>
                  <a:schemeClr val="tx1"/>
                </a:solidFill>
                <a:latin typeface="Arial" panose="020B0604020202020204" pitchFamily="34" charset="0"/>
                <a:ea typeface="楷体" panose="02010609060101010101" pitchFamily="49" charset="-122"/>
              </a:rPr>
              <a:t>FeSO</a:t>
            </a:r>
            <a:r>
              <a:rPr lang="en-US" altLang="zh-CN" sz="3200" baseline="-25000" dirty="0">
                <a:solidFill>
                  <a:schemeClr val="tx1"/>
                </a:solidFill>
                <a:latin typeface="Arial" panose="020B0604020202020204" pitchFamily="34" charset="0"/>
                <a:ea typeface="楷体" panose="02010609060101010101" pitchFamily="49" charset="-122"/>
              </a:rPr>
              <a:t>4</a:t>
            </a:r>
            <a:r>
              <a:rPr lang="zh-CN" altLang="en-US" sz="3200" dirty="0">
                <a:solidFill>
                  <a:schemeClr val="tx1"/>
                </a:solidFill>
                <a:latin typeface="Arial" panose="020B0604020202020204" pitchFamily="34" charset="0"/>
                <a:ea typeface="楷体" panose="02010609060101010101" pitchFamily="49" charset="-122"/>
              </a:rPr>
              <a:t>（促进剂），可加快聚合反应；在</a:t>
            </a:r>
            <a:r>
              <a:rPr lang="en-US" altLang="zh-CN" sz="3200" dirty="0">
                <a:solidFill>
                  <a:schemeClr val="tx1"/>
                </a:solidFill>
                <a:latin typeface="Arial" panose="020B0604020202020204" pitchFamily="34" charset="0"/>
                <a:ea typeface="楷体" panose="02010609060101010101" pitchFamily="49" charset="-122"/>
              </a:rPr>
              <a:t>AIBN</a:t>
            </a:r>
            <a:r>
              <a:rPr lang="zh-CN" altLang="en-US" sz="3200" dirty="0">
                <a:solidFill>
                  <a:schemeClr val="tx1"/>
                </a:solidFill>
                <a:latin typeface="Arial" panose="020B0604020202020204" pitchFamily="34" charset="0"/>
                <a:ea typeface="楷体" panose="02010609060101010101" pitchFamily="49" charset="-122"/>
              </a:rPr>
              <a:t>引发体系中则相反；</a:t>
            </a:r>
            <a:r>
              <a:rPr lang="zh-CN" altLang="en-US" sz="3200" dirty="0">
                <a:solidFill>
                  <a:srgbClr val="FF0000"/>
                </a:solidFill>
                <a:latin typeface="Arial" panose="020B0604020202020204" pitchFamily="34" charset="0"/>
                <a:ea typeface="楷体" panose="02010609060101010101" pitchFamily="49" charset="-122"/>
              </a:rPr>
              <a:t>？</a:t>
            </a:r>
          </a:p>
          <a:p>
            <a:pPr>
              <a:spcBef>
                <a:spcPts val="600"/>
              </a:spcBef>
              <a:spcAft>
                <a:spcPts val="1200"/>
              </a:spcAft>
              <a:buClr>
                <a:srgbClr val="002060"/>
              </a:buClr>
            </a:pPr>
            <a:r>
              <a:rPr lang="zh-CN" altLang="en-US" sz="3200" dirty="0">
                <a:solidFill>
                  <a:srgbClr val="0000FF"/>
                </a:solidFill>
                <a:latin typeface="Arial" panose="020B0604020202020204" pitchFamily="34" charset="0"/>
                <a:ea typeface="楷体" panose="02010609060101010101" pitchFamily="49" charset="-122"/>
              </a:rPr>
              <a:t>♠ </a:t>
            </a:r>
            <a:r>
              <a:rPr lang="zh-CN" altLang="en-US" sz="3200" dirty="0">
                <a:solidFill>
                  <a:schemeClr val="tx1"/>
                </a:solidFill>
                <a:latin typeface="Arial" panose="020B0604020202020204" pitchFamily="34" charset="0"/>
                <a:ea typeface="楷体" panose="02010609060101010101" pitchFamily="49" charset="-122"/>
              </a:rPr>
              <a:t>在水相沉淀聚合时，少量的氧或空气对聚合反应没有多大影响；若通入大量空气，则会降低聚合速度和提高分子量；</a:t>
            </a:r>
          </a:p>
        </p:txBody>
      </p:sp>
    </p:spTree>
    <p:extLst>
      <p:ext uri="{BB962C8B-B14F-4D97-AF65-F5344CB8AC3E}">
        <p14:creationId xmlns:p14="http://schemas.microsoft.com/office/powerpoint/2010/main" val="3551656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聚合物粒子的大小和“</a:t>
            </a:r>
            <a:r>
              <a:rPr lang="zh-CN" altLang="en-US" sz="2800" dirty="0">
                <a:solidFill>
                  <a:srgbClr val="FF0000"/>
                </a:solidFill>
                <a:latin typeface="Arial" panose="020B0604020202020204" pitchFamily="34" charset="0"/>
                <a:ea typeface="楷体" panose="02010609060101010101" pitchFamily="49" charset="-122"/>
              </a:rPr>
              <a:t>结疤</a:t>
            </a:r>
            <a:r>
              <a:rPr lang="zh-CN" altLang="en-US" sz="2800" dirty="0">
                <a:solidFill>
                  <a:schemeClr val="tx1"/>
                </a:solidFill>
                <a:latin typeface="Arial" panose="020B0604020202020204" pitchFamily="34" charset="0"/>
                <a:ea typeface="楷体" panose="02010609060101010101" pitchFamily="49" charset="-122"/>
              </a:rPr>
              <a:t>” 问题：</a:t>
            </a:r>
          </a:p>
          <a:p>
            <a:pPr indent="457200">
              <a:spcBef>
                <a:spcPts val="600"/>
              </a:spcBef>
              <a:spcAft>
                <a:spcPts val="1200"/>
              </a:spcAft>
              <a:buClr>
                <a:srgbClr val="002060"/>
              </a:buClr>
            </a:pPr>
            <a:r>
              <a:rPr lang="zh-CN" altLang="en-US" sz="2800" dirty="0">
                <a:solidFill>
                  <a:schemeClr val="tx1"/>
                </a:solidFill>
                <a:latin typeface="Arial" panose="020B0604020202020204" pitchFamily="34" charset="0"/>
                <a:ea typeface="楷体" panose="02010609060101010101" pitchFamily="49" charset="-122"/>
              </a:rPr>
              <a:t>在水相沉淀聚合时，聚合物粒子的大小和其聚集状态是一个重要的控制指标；搅拌速度对聚合物粒子的大小和粒径分布有较大的影响；</a:t>
            </a:r>
          </a:p>
          <a:p>
            <a:pPr indent="457200">
              <a:spcBef>
                <a:spcPts val="600"/>
              </a:spcBef>
              <a:spcAft>
                <a:spcPts val="1200"/>
              </a:spcAft>
              <a:buClr>
                <a:srgbClr val="002060"/>
              </a:buClr>
            </a:pPr>
            <a:r>
              <a:rPr lang="zh-CN" altLang="en-US" sz="2800" dirty="0">
                <a:solidFill>
                  <a:schemeClr val="tx1"/>
                </a:solidFill>
                <a:latin typeface="Arial" panose="020B0604020202020204" pitchFamily="34" charset="0"/>
                <a:ea typeface="楷体" panose="02010609060101010101" pitchFamily="49" charset="-122"/>
              </a:rPr>
              <a:t>水相沉淀聚合工艺在实施过程中，聚合物会粘附在聚合釜的釜壁上，引起 “结疤”，因此，在工业生产中避免或克服“结疤”也是一个主要问题。</a:t>
            </a:r>
          </a:p>
        </p:txBody>
      </p:sp>
      <p:sp>
        <p:nvSpPr>
          <p:cNvPr id="2" name="圆角矩形标注 1"/>
          <p:cNvSpPr/>
          <p:nvPr/>
        </p:nvSpPr>
        <p:spPr>
          <a:xfrm>
            <a:off x="1835696" y="5085184"/>
            <a:ext cx="5544616" cy="1008112"/>
          </a:xfrm>
          <a:prstGeom prst="wedgeRoundRectCallout">
            <a:avLst>
              <a:gd name="adj1" fmla="val -23429"/>
              <a:gd name="adj2" fmla="val -82795"/>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3600" dirty="0">
                <a:latin typeface="楷体" panose="02010609060101010101" pitchFamily="49" charset="-122"/>
                <a:ea typeface="楷体" panose="02010609060101010101" pitchFamily="49" charset="-122"/>
              </a:rPr>
              <a:t>采用铝釜避免结疤</a:t>
            </a:r>
          </a:p>
        </p:txBody>
      </p:sp>
    </p:spTree>
    <p:extLst>
      <p:ext uri="{BB962C8B-B14F-4D97-AF65-F5344CB8AC3E}">
        <p14:creationId xmlns:p14="http://schemas.microsoft.com/office/powerpoint/2010/main" val="3080005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直接水解法：聚醋酸乙烯中</a:t>
            </a:r>
            <a:r>
              <a:rPr lang="en-US" altLang="zh-CN" sz="2800" dirty="0">
                <a:solidFill>
                  <a:schemeClr val="tx1"/>
                </a:solidFill>
                <a:latin typeface="楷体" panose="02010609060101010101" pitchFamily="49" charset="-122"/>
                <a:ea typeface="楷体" panose="02010609060101010101" pitchFamily="49" charset="-122"/>
              </a:rPr>
              <a:t>n</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-OCOCH</a:t>
            </a:r>
            <a:r>
              <a:rPr lang="en-US" altLang="zh-CN" sz="2800" baseline="-250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n</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stretch>
            <a:fillRect/>
          </a:stretch>
        </p:blipFill>
        <p:spPr>
          <a:xfrm>
            <a:off x="1115616" y="2204864"/>
            <a:ext cx="7377662" cy="230425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371" y="4005064"/>
            <a:ext cx="2857500" cy="2095500"/>
          </a:xfrm>
          <a:prstGeom prst="rect">
            <a:avLst/>
          </a:prstGeom>
        </p:spPr>
      </p:pic>
    </p:spTree>
    <p:extLst>
      <p:ext uri="{BB962C8B-B14F-4D97-AF65-F5344CB8AC3E}">
        <p14:creationId xmlns:p14="http://schemas.microsoft.com/office/powerpoint/2010/main" val="713948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醇解法</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9401" y="116632"/>
            <a:ext cx="6086853" cy="6050075"/>
          </a:xfrm>
          <a:prstGeom prst="rect">
            <a:avLst/>
          </a:prstGeom>
        </p:spPr>
      </p:pic>
      <p:pic>
        <p:nvPicPr>
          <p:cNvPr id="1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65" t="16533" r="14338" b="15917"/>
          <a:stretch/>
        </p:blipFill>
        <p:spPr bwMode="auto">
          <a:xfrm rot="20557015">
            <a:off x="269297" y="1194233"/>
            <a:ext cx="4489318" cy="425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0"/>
          <p:cNvSpPr txBox="1"/>
          <p:nvPr/>
        </p:nvSpPr>
        <p:spPr>
          <a:xfrm rot="21292915" flipH="1">
            <a:off x="1207187" y="2122685"/>
            <a:ext cx="214954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800" dirty="0">
                <a:solidFill>
                  <a:srgbClr val="F79646">
                    <a:lumMod val="50000"/>
                  </a:srgbClr>
                </a:solidFill>
                <a:latin typeface="Arial Rounded MT Bold" pitchFamily="34" charset="0"/>
                <a:cs typeface="Times New Roman" pitchFamily="18" charset="0"/>
              </a:rPr>
              <a:t>高碱（湿法）</a:t>
            </a:r>
          </a:p>
        </p:txBody>
      </p:sp>
      <p:sp>
        <p:nvSpPr>
          <p:cNvPr id="13" name="TextBox 11"/>
          <p:cNvSpPr txBox="1"/>
          <p:nvPr/>
        </p:nvSpPr>
        <p:spPr>
          <a:xfrm rot="21265282" flipH="1">
            <a:off x="1070761" y="2492438"/>
            <a:ext cx="2863117" cy="1938992"/>
          </a:xfrm>
          <a:prstGeom prst="rect">
            <a:avLst/>
          </a:prstGeom>
          <a:noFill/>
        </p:spPr>
        <p:txBody>
          <a:bodyPr wrap="square" rtlCol="0">
            <a:spAutoFit/>
          </a:bodyPr>
          <a:lstStyle/>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体系含水率</a:t>
            </a:r>
            <a:r>
              <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rPr>
              <a:t>6%</a:t>
            </a:r>
          </a:p>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反应速度快</a:t>
            </a:r>
            <a:endPar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endParaRPr>
          </a:p>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生产能力大</a:t>
            </a:r>
            <a:endPar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endParaRPr>
          </a:p>
          <a:p>
            <a:pPr fontAlgn="base">
              <a:spcBef>
                <a:spcPct val="0"/>
              </a:spcBef>
              <a:spcAft>
                <a:spcPct val="0"/>
              </a:spcAft>
              <a:defRPr/>
            </a:pPr>
            <a:r>
              <a:rPr lang="zh-CN" altLang="en-US" sz="2400" kern="0" dirty="0">
                <a:solidFill>
                  <a:srgbClr val="0000FF"/>
                </a:solidFill>
                <a:latin typeface="Arial" pitchFamily="34" charset="0"/>
                <a:ea typeface="微软雅黑" pitchFamily="34" charset="-122"/>
                <a:cs typeface="Arial" pitchFamily="34" charset="0"/>
              </a:rPr>
              <a:t>副反应多，工艺复杂，碱消耗量大</a:t>
            </a:r>
            <a:endParaRPr lang="en-US" altLang="zh-CN" sz="2400" kern="0" dirty="0">
              <a:solidFill>
                <a:srgbClr val="0000FF"/>
              </a:solidFill>
              <a:latin typeface="Arial" pitchFamily="34" charset="0"/>
              <a:ea typeface="微软雅黑" pitchFamily="34" charset="-122"/>
              <a:cs typeface="Arial" pitchFamily="34" charset="0"/>
            </a:endParaRPr>
          </a:p>
        </p:txBody>
      </p:sp>
      <p:sp>
        <p:nvSpPr>
          <p:cNvPr id="14" name="TextBox 13"/>
          <p:cNvSpPr txBox="1"/>
          <p:nvPr/>
        </p:nvSpPr>
        <p:spPr>
          <a:xfrm rot="1922538" flipH="1">
            <a:off x="5650870" y="1809157"/>
            <a:ext cx="214954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2800" dirty="0">
                <a:solidFill>
                  <a:srgbClr val="F79646">
                    <a:lumMod val="50000"/>
                  </a:srgbClr>
                </a:solidFill>
                <a:latin typeface="Arial Rounded MT Bold" pitchFamily="34" charset="0"/>
                <a:cs typeface="Times New Roman" pitchFamily="18" charset="0"/>
              </a:rPr>
              <a:t>低碱（干法）</a:t>
            </a:r>
          </a:p>
        </p:txBody>
      </p:sp>
      <p:sp>
        <p:nvSpPr>
          <p:cNvPr id="15" name="TextBox 14"/>
          <p:cNvSpPr txBox="1"/>
          <p:nvPr/>
        </p:nvSpPr>
        <p:spPr>
          <a:xfrm rot="1894905" flipH="1">
            <a:off x="4710025" y="2469196"/>
            <a:ext cx="3152028" cy="1569660"/>
          </a:xfrm>
          <a:prstGeom prst="rect">
            <a:avLst/>
          </a:prstGeom>
          <a:noFill/>
        </p:spPr>
        <p:txBody>
          <a:bodyPr wrap="square" rtlCol="0">
            <a:spAutoFit/>
          </a:bodyPr>
          <a:lstStyle/>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含水率</a:t>
            </a:r>
            <a:r>
              <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rPr>
              <a:t>0.1-0.3%</a:t>
            </a:r>
          </a:p>
          <a:p>
            <a:pPr fontAlgn="base">
              <a:spcBef>
                <a:spcPct val="0"/>
              </a:spcBef>
              <a:spcAft>
                <a:spcPct val="0"/>
              </a:spcAft>
              <a:defRPr/>
            </a:pPr>
            <a:r>
              <a:rPr lang="zh-CN" altLang="en-US" sz="2400" kern="0" dirty="0">
                <a:solidFill>
                  <a:srgbClr val="0000FF"/>
                </a:solidFill>
                <a:latin typeface="Arial" pitchFamily="34" charset="0"/>
                <a:ea typeface="微软雅黑" pitchFamily="34" charset="-122"/>
                <a:cs typeface="Arial" pitchFamily="34" charset="0"/>
              </a:rPr>
              <a:t>反应速率慢</a:t>
            </a:r>
            <a:endParaRPr lang="en-US" altLang="zh-CN" sz="2400" kern="0" dirty="0">
              <a:solidFill>
                <a:srgbClr val="0000FF"/>
              </a:solidFill>
              <a:latin typeface="Arial" pitchFamily="34" charset="0"/>
              <a:ea typeface="微软雅黑" pitchFamily="34" charset="-122"/>
              <a:cs typeface="Arial" pitchFamily="34" charset="0"/>
            </a:endParaRPr>
          </a:p>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副反应少</a:t>
            </a:r>
            <a:endPar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endParaRPr>
          </a:p>
          <a:p>
            <a:pPr fontAlgn="base">
              <a:spcBef>
                <a:spcPct val="0"/>
              </a:spcBef>
              <a:spcAft>
                <a:spcPct val="0"/>
              </a:spcAft>
              <a:defRPr/>
            </a:pPr>
            <a:r>
              <a:rPr lang="zh-CN" altLang="en-US" sz="2400" kern="0" dirty="0">
                <a:solidFill>
                  <a:sysClr val="windowText" lastClr="000000">
                    <a:lumMod val="75000"/>
                    <a:lumOff val="25000"/>
                  </a:sysClr>
                </a:solidFill>
                <a:latin typeface="Arial" pitchFamily="34" charset="0"/>
                <a:ea typeface="微软雅黑" pitchFamily="34" charset="-122"/>
                <a:cs typeface="Arial" pitchFamily="34" charset="0"/>
              </a:rPr>
              <a:t>醇解机停留时间长</a:t>
            </a:r>
            <a:endParaRPr lang="en-US" altLang="zh-CN" sz="2400" kern="0" dirty="0">
              <a:solidFill>
                <a:sysClr val="windowText" lastClr="000000">
                  <a:lumMod val="75000"/>
                  <a:lumOff val="25000"/>
                </a:sysClr>
              </a:solidFill>
              <a:latin typeface="Arial" pitchFamily="34" charset="0"/>
              <a:ea typeface="微软雅黑" pitchFamily="34" charset="-122"/>
              <a:cs typeface="Arial" pitchFamily="34" charset="0"/>
            </a:endParaRPr>
          </a:p>
        </p:txBody>
      </p:sp>
      <p:sp>
        <p:nvSpPr>
          <p:cNvPr id="2" name="圆角矩形标注 1"/>
          <p:cNvSpPr/>
          <p:nvPr/>
        </p:nvSpPr>
        <p:spPr>
          <a:xfrm>
            <a:off x="683568" y="5276039"/>
            <a:ext cx="2304256" cy="601233"/>
          </a:xfrm>
          <a:prstGeom prst="wedgeRoundRectCallout">
            <a:avLst>
              <a:gd name="adj1" fmla="val -14404"/>
              <a:gd name="adj2" fmla="val -102111"/>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碱的水溶液</a:t>
            </a:r>
          </a:p>
        </p:txBody>
      </p:sp>
      <p:sp>
        <p:nvSpPr>
          <p:cNvPr id="16" name="圆角矩形标注 15"/>
          <p:cNvSpPr/>
          <p:nvPr/>
        </p:nvSpPr>
        <p:spPr>
          <a:xfrm>
            <a:off x="4788024" y="5153448"/>
            <a:ext cx="2634110" cy="601233"/>
          </a:xfrm>
          <a:prstGeom prst="wedgeRoundRectCallout">
            <a:avLst>
              <a:gd name="adj1" fmla="val -14404"/>
              <a:gd name="adj2" fmla="val -102111"/>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碱的</a:t>
            </a:r>
            <a:r>
              <a:rPr lang="zh-CN" altLang="en-US" sz="2800" dirty="0">
                <a:solidFill>
                  <a:srgbClr val="FFFF00"/>
                </a:solidFill>
                <a:latin typeface="楷体" panose="02010609060101010101" pitchFamily="49" charset="-122"/>
                <a:ea typeface="楷体" panose="02010609060101010101" pitchFamily="49" charset="-122"/>
              </a:rPr>
              <a:t>甲醇</a:t>
            </a:r>
            <a:r>
              <a:rPr lang="zh-CN" altLang="en-US" sz="2800" dirty="0">
                <a:latin typeface="楷体" panose="02010609060101010101" pitchFamily="49" charset="-122"/>
                <a:ea typeface="楷体" panose="02010609060101010101" pitchFamily="49" charset="-122"/>
              </a:rPr>
              <a:t>溶液</a:t>
            </a:r>
          </a:p>
        </p:txBody>
      </p:sp>
    </p:spTree>
    <p:extLst>
      <p:ext uri="{BB962C8B-B14F-4D97-AF65-F5344CB8AC3E}">
        <p14:creationId xmlns:p14="http://schemas.microsoft.com/office/powerpoint/2010/main" val="3749868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醇解法：</a:t>
            </a: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0000FF"/>
                </a:solidFill>
                <a:latin typeface="楷体" panose="02010609060101010101" pitchFamily="49" charset="-122"/>
                <a:ea typeface="楷体" panose="02010609060101010101" pitchFamily="49" charset="-122"/>
              </a:rPr>
              <a:t>副反应</a:t>
            </a:r>
            <a:endParaRPr lang="en-US" altLang="zh-CN" sz="2800" dirty="0">
              <a:solidFill>
                <a:srgbClr val="0000FF"/>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乙酸乙酯如何与</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反应？</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058657" y="1628800"/>
            <a:ext cx="7314718" cy="2351159"/>
          </a:xfrm>
          <a:prstGeom prst="rect">
            <a:avLst/>
          </a:prstGeom>
        </p:spPr>
      </p:pic>
    </p:spTree>
    <p:extLst>
      <p:ext uri="{BB962C8B-B14F-4D97-AF65-F5344CB8AC3E}">
        <p14:creationId xmlns:p14="http://schemas.microsoft.com/office/powerpoint/2010/main" val="1808279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醇解法差异</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高碱与低碱产品</a:t>
            </a:r>
            <a:r>
              <a:rPr lang="zh-CN" altLang="en-US" sz="2800" dirty="0">
                <a:solidFill>
                  <a:srgbClr val="0000FF"/>
                </a:solidFill>
                <a:latin typeface="楷体" panose="02010609060101010101" pitchFamily="49" charset="-122"/>
                <a:ea typeface="楷体" panose="02010609060101010101" pitchFamily="49" charset="-122"/>
              </a:rPr>
              <a:t>相同点</a:t>
            </a:r>
            <a:r>
              <a:rPr lang="zh-CN" altLang="en-US" sz="2800" dirty="0">
                <a:solidFill>
                  <a:schemeClr val="tx1"/>
                </a:solidFill>
                <a:latin typeface="楷体" panose="02010609060101010101" pitchFamily="49" charset="-122"/>
                <a:ea typeface="楷体" panose="02010609060101010101" pitchFamily="49" charset="-122"/>
              </a:rPr>
              <a:t>：均生产９９产品</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高碱与低碱产品</a:t>
            </a:r>
            <a:r>
              <a:rPr lang="zh-CN" altLang="en-US" sz="2800" dirty="0">
                <a:solidFill>
                  <a:srgbClr val="0000FF"/>
                </a:solidFill>
                <a:latin typeface="楷体" panose="02010609060101010101" pitchFamily="49" charset="-122"/>
                <a:ea typeface="楷体" panose="02010609060101010101" pitchFamily="49" charset="-122"/>
              </a:rPr>
              <a:t>不同点</a:t>
            </a:r>
            <a:r>
              <a:rPr lang="zh-CN" altLang="en-US" sz="2800" dirty="0">
                <a:solidFill>
                  <a:schemeClr val="tx1"/>
                </a:solidFill>
                <a:latin typeface="楷体" panose="02010609060101010101" pitchFamily="49" charset="-122"/>
                <a:ea typeface="楷体" panose="02010609060101010101" pitchFamily="49" charset="-122"/>
              </a:rPr>
              <a:t>：低碱可生产９８、９７、９５、９２、８８系列产品而高碱无法生产此系列产品</a:t>
            </a: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高碱与低碱产品</a:t>
            </a:r>
            <a:r>
              <a:rPr lang="zh-CN" altLang="en-US" sz="2800" dirty="0">
                <a:solidFill>
                  <a:srgbClr val="0000FF"/>
                </a:solidFill>
                <a:latin typeface="楷体" panose="02010609060101010101" pitchFamily="49" charset="-122"/>
                <a:ea typeface="楷体" panose="02010609060101010101" pitchFamily="49" charset="-122"/>
              </a:rPr>
              <a:t>外观不同点</a:t>
            </a:r>
            <a:r>
              <a:rPr lang="zh-CN" altLang="en-US" sz="2800" dirty="0">
                <a:solidFill>
                  <a:schemeClr val="tx1"/>
                </a:solidFill>
                <a:latin typeface="楷体" panose="02010609060101010101" pitchFamily="49" charset="-122"/>
                <a:ea typeface="楷体" panose="02010609060101010101" pitchFamily="49" charset="-122"/>
              </a:rPr>
              <a:t>：高碱为白色絮状产品，而低碱为粒状产品或粉末产品。</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3000"/>
              </a:spcBef>
              <a:buClr>
                <a:srgbClr val="002060"/>
              </a:buClr>
            </a:pPr>
            <a:r>
              <a:rPr lang="zh-CN" altLang="en-US" sz="2800" dirty="0">
                <a:solidFill>
                  <a:srgbClr val="C00000"/>
                </a:solidFill>
                <a:latin typeface="楷体" panose="02010609060101010101" pitchFamily="49" charset="-122"/>
                <a:ea typeface="楷体" panose="02010609060101010101" pitchFamily="49" charset="-122"/>
              </a:rPr>
              <a:t>工厂通常用低碱法。</a:t>
            </a:r>
          </a:p>
          <a:p>
            <a:pPr>
              <a:spcBef>
                <a:spcPts val="18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49145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条件</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C00000"/>
                </a:solidFill>
                <a:latin typeface="楷体" panose="02010609060101010101" pitchFamily="49" charset="-122"/>
                <a:ea typeface="楷体" panose="02010609060101010101" pitchFamily="49" charset="-122"/>
              </a:rPr>
              <a:t>温度：</a:t>
            </a:r>
            <a:r>
              <a:rPr lang="en-US" altLang="zh-CN" sz="2800" dirty="0">
                <a:solidFill>
                  <a:schemeClr val="tx1"/>
                </a:solidFill>
                <a:latin typeface="楷体" panose="02010609060101010101" pitchFamily="49" charset="-122"/>
                <a:ea typeface="楷体" panose="02010609060101010101" pitchFamily="49" charset="-122"/>
              </a:rPr>
              <a:t>40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45℃ </a:t>
            </a:r>
            <a:r>
              <a:rPr lang="zh-CN" altLang="en-US" sz="2800" dirty="0">
                <a:solidFill>
                  <a:schemeClr val="tx1"/>
                </a:solidFill>
                <a:latin typeface="楷体" panose="02010609060101010101" pitchFamily="49" charset="-122"/>
                <a:ea typeface="楷体" panose="02010609060101010101" pitchFamily="49" charset="-122"/>
              </a:rPr>
              <a:t>（温度过高，将使</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成品的粒度变大，水溶性降低）</a:t>
            </a:r>
          </a:p>
          <a:p>
            <a:pPr>
              <a:spcBef>
                <a:spcPts val="600"/>
              </a:spcBef>
              <a:buClr>
                <a:srgbClr val="002060"/>
              </a:buClr>
            </a:pPr>
            <a:r>
              <a:rPr lang="zh-CN" altLang="en-US" sz="2800" dirty="0">
                <a:solidFill>
                  <a:srgbClr val="C00000"/>
                </a:solidFill>
                <a:latin typeface="楷体" panose="02010609060101010101" pitchFamily="49" charset="-122"/>
                <a:ea typeface="楷体" panose="02010609060101010101" pitchFamily="49" charset="-122"/>
              </a:rPr>
              <a:t>时间</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30min</a:t>
            </a:r>
            <a:endParaRPr lang="zh-CN" altLang="en-US"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C00000"/>
                </a:solidFill>
                <a:latin typeface="楷体" panose="02010609060101010101" pitchFamily="49" charset="-122"/>
                <a:ea typeface="楷体" panose="02010609060101010101" pitchFamily="49" charset="-122"/>
              </a:rPr>
              <a:t>水的量：</a:t>
            </a:r>
            <a:r>
              <a:rPr lang="zh-CN" altLang="en-US" sz="2800" dirty="0">
                <a:solidFill>
                  <a:schemeClr val="tx1"/>
                </a:solidFill>
                <a:latin typeface="楷体" panose="02010609060101010101" pitchFamily="49" charset="-122"/>
                <a:ea typeface="楷体" panose="02010609060101010101" pitchFamily="49" charset="-122"/>
              </a:rPr>
              <a:t>应控制为溶液质量的</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C00000"/>
                </a:solidFill>
                <a:latin typeface="楷体" panose="02010609060101010101" pitchFamily="49" charset="-122"/>
                <a:ea typeface="楷体" panose="02010609060101010101" pitchFamily="49" charset="-122"/>
              </a:rPr>
              <a:t>水的作用：</a:t>
            </a:r>
            <a:r>
              <a:rPr lang="zh-CN" altLang="en-US" sz="2800" dirty="0">
                <a:solidFill>
                  <a:schemeClr val="tx1"/>
                </a:solidFill>
                <a:latin typeface="楷体" panose="02010609060101010101" pitchFamily="49" charset="-122"/>
                <a:ea typeface="楷体" panose="02010609060101010101" pitchFamily="49" charset="-122"/>
              </a:rPr>
              <a:t>少量的水可以增加</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的离解度，提高催化效能；但水量过高会降低</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的醇解度</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为了满足制造维尼纶纤维对</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的要求（</a:t>
            </a:r>
            <a:r>
              <a:rPr lang="en-US" altLang="zh-CN" sz="2800" dirty="0" err="1">
                <a:solidFill>
                  <a:schemeClr val="tx1"/>
                </a:solidFill>
                <a:latin typeface="楷体" panose="02010609060101010101" pitchFamily="49" charset="-122"/>
                <a:ea typeface="楷体" panose="02010609060101010101" pitchFamily="49" charset="-122"/>
              </a:rPr>
              <a:t>Xn</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1750±50</a:t>
            </a:r>
            <a:r>
              <a:rPr lang="zh-CN" altLang="en-US" sz="2800" dirty="0">
                <a:solidFill>
                  <a:schemeClr val="tx1"/>
                </a:solidFill>
                <a:latin typeface="楷体" panose="02010609060101010101" pitchFamily="49" charset="-122"/>
                <a:ea typeface="楷体" panose="02010609060101010101" pitchFamily="49" charset="-122"/>
              </a:rPr>
              <a:t>，醇解度</a:t>
            </a:r>
            <a:r>
              <a:rPr lang="en-US" altLang="zh-CN" sz="2800" dirty="0">
                <a:solidFill>
                  <a:schemeClr val="tx1"/>
                </a:solidFill>
                <a:latin typeface="楷体" panose="02010609060101010101" pitchFamily="49" charset="-122"/>
                <a:ea typeface="楷体" panose="02010609060101010101" pitchFamily="49" charset="-122"/>
              </a:rPr>
              <a:t>&gt;90</a:t>
            </a:r>
            <a:r>
              <a:rPr lang="zh-CN" altLang="en-US" sz="2800" dirty="0">
                <a:solidFill>
                  <a:schemeClr val="tx1"/>
                </a:solidFill>
                <a:latin typeface="楷体" panose="02010609060101010101" pitchFamily="49" charset="-122"/>
                <a:ea typeface="楷体" panose="02010609060101010101" pitchFamily="49" charset="-122"/>
              </a:rPr>
              <a:t>％），反应物料中水量应控制为溶液质量</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％，水量的增加会降低</a:t>
            </a:r>
            <a:r>
              <a:rPr lang="en-US" altLang="zh-CN" sz="2800" dirty="0">
                <a:solidFill>
                  <a:schemeClr val="tx1"/>
                </a:solidFill>
                <a:latin typeface="楷体" panose="02010609060101010101" pitchFamily="49" charset="-122"/>
                <a:ea typeface="楷体" panose="02010609060101010101" pitchFamily="49" charset="-122"/>
              </a:rPr>
              <a:t>PVA</a:t>
            </a:r>
            <a:r>
              <a:rPr lang="zh-CN" altLang="en-US" sz="2800" dirty="0">
                <a:solidFill>
                  <a:schemeClr val="tx1"/>
                </a:solidFill>
                <a:latin typeface="楷体" panose="02010609060101010101" pitchFamily="49" charset="-122"/>
                <a:ea typeface="楷体" panose="02010609060101010101" pitchFamily="49" charset="-122"/>
              </a:rPr>
              <a:t>的醇解度。</a:t>
            </a:r>
          </a:p>
        </p:txBody>
      </p:sp>
    </p:spTree>
    <p:extLst>
      <p:ext uri="{BB962C8B-B14F-4D97-AF65-F5344CB8AC3E}">
        <p14:creationId xmlns:p14="http://schemas.microsoft.com/office/powerpoint/2010/main" val="4157202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pic>
        <p:nvPicPr>
          <p:cNvPr id="2" name="图片 1"/>
          <p:cNvPicPr>
            <a:picLocks noChangeAspect="1"/>
          </p:cNvPicPr>
          <p:nvPr/>
        </p:nvPicPr>
        <p:blipFill>
          <a:blip r:embed="rId2"/>
          <a:stretch>
            <a:fillRect/>
          </a:stretch>
        </p:blipFill>
        <p:spPr>
          <a:xfrm>
            <a:off x="395536" y="781695"/>
            <a:ext cx="4914900" cy="2914650"/>
          </a:xfrm>
          <a:prstGeom prst="rect">
            <a:avLst/>
          </a:prstGeom>
        </p:spPr>
      </p:pic>
      <p:pic>
        <p:nvPicPr>
          <p:cNvPr id="3" name="图片 2"/>
          <p:cNvPicPr>
            <a:picLocks noChangeAspect="1"/>
          </p:cNvPicPr>
          <p:nvPr/>
        </p:nvPicPr>
        <p:blipFill>
          <a:blip r:embed="rId3"/>
          <a:stretch>
            <a:fillRect/>
          </a:stretch>
        </p:blipFill>
        <p:spPr>
          <a:xfrm>
            <a:off x="3318272" y="3861048"/>
            <a:ext cx="4762500" cy="254317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62" y="3668157"/>
            <a:ext cx="2313730" cy="308497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522" y="404664"/>
            <a:ext cx="2463617" cy="3151138"/>
          </a:xfrm>
          <a:prstGeom prst="rect">
            <a:avLst/>
          </a:prstGeom>
        </p:spPr>
      </p:pic>
    </p:spTree>
    <p:extLst>
      <p:ext uri="{BB962C8B-B14F-4D97-AF65-F5344CB8AC3E}">
        <p14:creationId xmlns:p14="http://schemas.microsoft.com/office/powerpoint/2010/main" val="4214596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08719"/>
            <a:ext cx="8712968" cy="4897485"/>
          </a:xfrm>
          <a:prstGeom prst="rect">
            <a:avLst/>
          </a:prstGeom>
        </p:spPr>
      </p:pic>
    </p:spTree>
    <p:extLst>
      <p:ext uri="{BB962C8B-B14F-4D97-AF65-F5344CB8AC3E}">
        <p14:creationId xmlns:p14="http://schemas.microsoft.com/office/powerpoint/2010/main" val="272053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1027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）溶剂对引发剂分解速率的影响</a:t>
            </a:r>
            <a:endParaRPr lang="zh-CN" altLang="en-US" sz="2800" dirty="0"/>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引发剂用量约为单体的</a:t>
            </a:r>
            <a:r>
              <a:rPr lang="en-US" altLang="zh-CN" sz="2800" b="1" dirty="0">
                <a:solidFill>
                  <a:schemeClr val="tx1"/>
                </a:solidFill>
                <a:latin typeface="楷体" panose="02010609060101010101" pitchFamily="49" charset="-122"/>
                <a:ea typeface="楷体" panose="02010609060101010101" pitchFamily="49" charset="-122"/>
              </a:rPr>
              <a:t>0.01</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2</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rgbClr val="FF0000"/>
                </a:solidFill>
                <a:latin typeface="楷体" panose="02010609060101010101" pitchFamily="49" charset="-122"/>
                <a:ea typeface="楷体" panose="02010609060101010101" pitchFamily="49" charset="-122"/>
              </a:rPr>
              <a:t>过氧化物</a:t>
            </a:r>
            <a:r>
              <a:rPr lang="zh-CN" altLang="en-US" sz="2800" b="1" dirty="0">
                <a:solidFill>
                  <a:schemeClr val="tx1"/>
                </a:solidFill>
                <a:latin typeface="楷体" panose="02010609060101010101" pitchFamily="49" charset="-122"/>
                <a:ea typeface="楷体" panose="02010609060101010101" pitchFamily="49" charset="-122"/>
              </a:rPr>
              <a:t>的分解速度不仅可受极性溶剂的影响，而且分解产生的氧化物，可能进一步参加反应生成交联结构因而可能产生凝胶。</a:t>
            </a:r>
          </a:p>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rgbClr val="FF0000"/>
                </a:solidFill>
                <a:latin typeface="楷体" panose="02010609060101010101" pitchFamily="49" charset="-122"/>
                <a:ea typeface="楷体" panose="02010609060101010101" pitchFamily="49" charset="-122"/>
              </a:rPr>
              <a:t>过氧化氢</a:t>
            </a:r>
            <a:r>
              <a:rPr lang="zh-CN" altLang="en-US" sz="2800" b="1" dirty="0">
                <a:solidFill>
                  <a:schemeClr val="tx1"/>
                </a:solidFill>
                <a:latin typeface="楷体" panose="02010609060101010101" pitchFamily="49" charset="-122"/>
                <a:ea typeface="楷体" panose="02010609060101010101" pitchFamily="49" charset="-122"/>
              </a:rPr>
              <a:t>一类引发剂易于发生链转移反应，只有在希望产生链转移反应的场合使用它。</a:t>
            </a:r>
          </a:p>
          <a:p>
            <a:pPr marL="457200" indent="-457200">
              <a:spcBef>
                <a:spcPts val="600"/>
              </a:spcBef>
              <a:spcAft>
                <a:spcPts val="1800"/>
              </a:spcAft>
              <a:buClr>
                <a:srgbClr val="002060"/>
              </a:buClr>
              <a:buFont typeface="Wingdings" panose="05000000000000000000" pitchFamily="2" charset="2"/>
              <a:buChar char="u"/>
            </a:pPr>
            <a:r>
              <a:rPr lang="zh-CN" altLang="en-US" sz="2800" b="1" dirty="0">
                <a:solidFill>
                  <a:srgbClr val="FF0000"/>
                </a:solidFill>
                <a:latin typeface="楷体" panose="02010609060101010101" pitchFamily="49" charset="-122"/>
                <a:ea typeface="楷体" panose="02010609060101010101" pitchFamily="49" charset="-122"/>
              </a:rPr>
              <a:t>水</a:t>
            </a:r>
            <a:r>
              <a:rPr lang="zh-CN" altLang="en-US" sz="2800" b="1" dirty="0">
                <a:solidFill>
                  <a:schemeClr val="tx1"/>
                </a:solidFill>
                <a:latin typeface="楷体" panose="02010609060101010101" pitchFamily="49" charset="-122"/>
                <a:ea typeface="楷体" panose="02010609060101010101" pitchFamily="49" charset="-122"/>
              </a:rPr>
              <a:t>作溶剂：采用水溶性引发剂，过硫酸盐及其氧化还原体系；</a:t>
            </a:r>
          </a:p>
        </p:txBody>
      </p:sp>
    </p:spTree>
    <p:extLst>
      <p:ext uri="{BB962C8B-B14F-4D97-AF65-F5344CB8AC3E}">
        <p14:creationId xmlns:p14="http://schemas.microsoft.com/office/powerpoint/2010/main" val="2378279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53" y="809059"/>
            <a:ext cx="8099617" cy="5932309"/>
          </a:xfrm>
          <a:prstGeom prst="rect">
            <a:avLst/>
          </a:prstGeom>
        </p:spPr>
      </p:pic>
    </p:spTree>
    <p:extLst>
      <p:ext uri="{BB962C8B-B14F-4D97-AF65-F5344CB8AC3E}">
        <p14:creationId xmlns:p14="http://schemas.microsoft.com/office/powerpoint/2010/main" val="250795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2" name="矩形 1"/>
          <p:cNvSpPr/>
          <p:nvPr/>
        </p:nvSpPr>
        <p:spPr>
          <a:xfrm>
            <a:off x="629454" y="1268760"/>
            <a:ext cx="7758970" cy="4278094"/>
          </a:xfrm>
          <a:prstGeom prst="rect">
            <a:avLst/>
          </a:prstGeom>
        </p:spPr>
        <p:txBody>
          <a:bodyPr wrap="square">
            <a:spAutoFit/>
          </a:bodyPr>
          <a:lstStyle/>
          <a:p>
            <a:pPr indent="457200" eaLnBrk="1" hangingPunct="1">
              <a:spcBef>
                <a:spcPts val="1200"/>
              </a:spcBef>
            </a:pPr>
            <a:r>
              <a:rPr lang="zh-CN" altLang="en-US" sz="2800" b="1" dirty="0">
                <a:solidFill>
                  <a:srgbClr val="0D0D0D"/>
                </a:solidFill>
                <a:latin typeface="楷体" panose="02010609060101010101" pitchFamily="49" charset="-122"/>
                <a:ea typeface="楷体" panose="02010609060101010101" pitchFamily="49" charset="-122"/>
              </a:rPr>
              <a:t>聚醋酸乙烯酯与氢氧化钠甲醇溶液以聚醋酸乙烯酯：甲醇：氢氧化钠：水为１：２：０．０１：０．０００２的比例同时加入高速混合器经充分混合后进行皮带醇解机</a:t>
            </a:r>
            <a:endParaRPr lang="en-US" altLang="zh-CN" sz="2800" b="1" dirty="0">
              <a:solidFill>
                <a:srgbClr val="0D0D0D"/>
              </a:solidFill>
              <a:latin typeface="楷体" panose="02010609060101010101" pitchFamily="49" charset="-122"/>
              <a:ea typeface="楷体" panose="02010609060101010101" pitchFamily="49" charset="-122"/>
            </a:endParaRPr>
          </a:p>
          <a:p>
            <a:pPr indent="457200" eaLnBrk="1" hangingPunct="1">
              <a:spcBef>
                <a:spcPts val="1200"/>
              </a:spcBef>
            </a:pPr>
            <a:r>
              <a:rPr lang="zh-CN" altLang="en-US" sz="2800" b="1" dirty="0">
                <a:solidFill>
                  <a:srgbClr val="0D0D0D"/>
                </a:solidFill>
                <a:latin typeface="楷体" panose="02010609060101010101" pitchFamily="49" charset="-122"/>
                <a:ea typeface="楷体" panose="02010609060101010101" pitchFamily="49" charset="-122"/>
              </a:rPr>
              <a:t>在５０℃下进行醇解，皮带醇解机以１．１－１．２ｍ／ｍｉｎ的速度转动，约４ｍｉｎ醇解结束得到固化聚乙烯醇</a:t>
            </a:r>
            <a:endParaRPr lang="en-US" altLang="zh-CN" sz="2800" b="1" dirty="0">
              <a:solidFill>
                <a:srgbClr val="0D0D0D"/>
              </a:solidFill>
              <a:latin typeface="楷体" panose="02010609060101010101" pitchFamily="49" charset="-122"/>
              <a:ea typeface="楷体" panose="02010609060101010101" pitchFamily="49" charset="-122"/>
            </a:endParaRPr>
          </a:p>
          <a:p>
            <a:pPr indent="457200" eaLnBrk="1" hangingPunct="1">
              <a:spcBef>
                <a:spcPts val="1200"/>
              </a:spcBef>
            </a:pPr>
            <a:r>
              <a:rPr lang="zh-CN" altLang="en-US" sz="2800" b="1" dirty="0">
                <a:solidFill>
                  <a:srgbClr val="0D0D0D"/>
                </a:solidFill>
                <a:latin typeface="楷体" panose="02010609060101010101" pitchFamily="49" charset="-122"/>
                <a:ea typeface="楷体" panose="02010609060101010101" pitchFamily="49" charset="-122"/>
              </a:rPr>
              <a:t>在经粉碎、压榨、干燥脱除溶剂后得到成品聚乙烯醇。</a:t>
            </a:r>
            <a:endParaRPr lang="en-US" altLang="zh-CN" sz="2800" b="1" dirty="0">
              <a:solidFill>
                <a:srgbClr val="0D0D0D"/>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838876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4" name="矩形 3"/>
          <p:cNvSpPr/>
          <p:nvPr/>
        </p:nvSpPr>
        <p:spPr>
          <a:xfrm>
            <a:off x="467544" y="908720"/>
            <a:ext cx="8352928" cy="5262979"/>
          </a:xfrm>
          <a:prstGeom prst="rect">
            <a:avLst/>
          </a:prstGeom>
        </p:spPr>
        <p:txBody>
          <a:bodyPr wrap="square">
            <a:spAutoFit/>
          </a:bodyPr>
          <a:lstStyle/>
          <a:p>
            <a:pPr indent="457200"/>
            <a:r>
              <a:rPr lang="zh-CN" altLang="en-US" sz="2800" dirty="0">
                <a:latin typeface="楷体" panose="02010609060101010101" pitchFamily="49" charset="-122"/>
                <a:ea typeface="楷体" panose="02010609060101010101" pitchFamily="49" charset="-122"/>
              </a:rPr>
              <a:t>挤出脱除的溶液中有大量的甲醇和甲酯。</a:t>
            </a:r>
            <a:endParaRPr lang="en-US" altLang="zh-CN" sz="2800" dirty="0">
              <a:latin typeface="楷体" panose="02010609060101010101" pitchFamily="49" charset="-122"/>
              <a:ea typeface="楷体" panose="02010609060101010101" pitchFamily="49" charset="-122"/>
            </a:endParaRPr>
          </a:p>
          <a:p>
            <a:pPr indent="457200"/>
            <a:r>
              <a:rPr lang="zh-CN" altLang="en-US" sz="2800" dirty="0">
                <a:latin typeface="楷体" panose="02010609060101010101" pitchFamily="49" charset="-122"/>
                <a:ea typeface="楷体" panose="02010609060101010101" pitchFamily="49" charset="-122"/>
              </a:rPr>
              <a:t>对这些混合物先在</a:t>
            </a:r>
            <a:r>
              <a:rPr lang="zh-CN" altLang="en-US" sz="2800" dirty="0">
                <a:solidFill>
                  <a:srgbClr val="0000FF"/>
                </a:solidFill>
                <a:latin typeface="楷体" panose="02010609060101010101" pitchFamily="49" charset="-122"/>
                <a:ea typeface="楷体" panose="02010609060101010101" pitchFamily="49" charset="-122"/>
              </a:rPr>
              <a:t>共沸蒸馏塔</a:t>
            </a:r>
            <a:r>
              <a:rPr lang="zh-CN" altLang="en-US" sz="2800" dirty="0">
                <a:latin typeface="楷体" panose="02010609060101010101" pitchFamily="49" charset="-122"/>
                <a:ea typeface="楷体" panose="02010609060101010101" pitchFamily="49" charset="-122"/>
              </a:rPr>
              <a:t>塔顶蒸出醋酸甲酯与甲醇的共沸物，塔底为甲醇水溶液；</a:t>
            </a:r>
            <a:endParaRPr lang="en-US" altLang="zh-CN" sz="2800" dirty="0">
              <a:latin typeface="楷体" panose="02010609060101010101" pitchFamily="49" charset="-122"/>
              <a:ea typeface="楷体" panose="02010609060101010101" pitchFamily="49" charset="-122"/>
            </a:endParaRPr>
          </a:p>
          <a:p>
            <a:pPr indent="457200"/>
            <a:r>
              <a:rPr lang="zh-CN" altLang="en-US" sz="2800" dirty="0">
                <a:latin typeface="楷体" panose="02010609060101010101" pitchFamily="49" charset="-122"/>
                <a:ea typeface="楷体" panose="02010609060101010101" pitchFamily="49" charset="-122"/>
              </a:rPr>
              <a:t>再将醋酸甲酯和甲醇共沸物送入</a:t>
            </a:r>
            <a:r>
              <a:rPr lang="zh-CN" altLang="en-US" sz="2800" dirty="0">
                <a:solidFill>
                  <a:srgbClr val="0000FF"/>
                </a:solidFill>
                <a:latin typeface="楷体" panose="02010609060101010101" pitchFamily="49" charset="-122"/>
                <a:ea typeface="楷体" panose="02010609060101010101" pitchFamily="49" charset="-122"/>
              </a:rPr>
              <a:t>水萃取蒸馏塔</a:t>
            </a:r>
            <a:r>
              <a:rPr lang="zh-CN" altLang="en-US" sz="2800" dirty="0">
                <a:latin typeface="楷体" panose="02010609060101010101" pitchFamily="49" charset="-122"/>
                <a:ea typeface="楷体" panose="02010609060101010101" pitchFamily="49" charset="-122"/>
              </a:rPr>
              <a:t>与水混合，塔顶分离出醋酸甲酯，塔底为甲醇水溶液；</a:t>
            </a:r>
            <a:endParaRPr lang="en-US" altLang="zh-CN" sz="2800" dirty="0">
              <a:latin typeface="楷体" panose="02010609060101010101" pitchFamily="49" charset="-122"/>
              <a:ea typeface="楷体" panose="02010609060101010101" pitchFamily="49" charset="-122"/>
            </a:endParaRPr>
          </a:p>
          <a:p>
            <a:pPr indent="457200"/>
            <a:r>
              <a:rPr lang="zh-CN" altLang="en-US" sz="2800" dirty="0">
                <a:latin typeface="楷体" panose="02010609060101010101" pitchFamily="49" charset="-122"/>
                <a:ea typeface="楷体" panose="02010609060101010101" pitchFamily="49" charset="-122"/>
              </a:rPr>
              <a:t>醋酸甲酯在水解器中经</a:t>
            </a:r>
            <a:r>
              <a:rPr lang="zh-CN" altLang="en-US" sz="2800" dirty="0">
                <a:solidFill>
                  <a:srgbClr val="0000FF"/>
                </a:solidFill>
                <a:latin typeface="楷体" panose="02010609060101010101" pitchFamily="49" charset="-122"/>
                <a:ea typeface="楷体" panose="02010609060101010101" pitchFamily="49" charset="-122"/>
              </a:rPr>
              <a:t>离子交换树脂</a:t>
            </a:r>
            <a:r>
              <a:rPr lang="zh-CN" altLang="en-US" sz="2800" dirty="0">
                <a:latin typeface="楷体" panose="02010609060101010101" pitchFamily="49" charset="-122"/>
                <a:ea typeface="楷体" panose="02010609060101010101" pitchFamily="49" charset="-122"/>
              </a:rPr>
              <a:t>水解得到醋酸及甲醇的混合物；混合物送到水解蒸馏，将甲醇与未水解的醋酸蒸出，返回水萃取蒸馏塔；</a:t>
            </a:r>
            <a:r>
              <a:rPr lang="zh-CN" altLang="en-US" sz="2800" dirty="0">
                <a:solidFill>
                  <a:srgbClr val="0000FF"/>
                </a:solidFill>
                <a:latin typeface="楷体" panose="02010609060101010101" pitchFamily="49" charset="-122"/>
                <a:ea typeface="楷体" panose="02010609060101010101" pitchFamily="49" charset="-122"/>
              </a:rPr>
              <a:t>水解蒸馏塔</a:t>
            </a:r>
            <a:r>
              <a:rPr lang="zh-CN" altLang="en-US" sz="2800" dirty="0">
                <a:latin typeface="楷体" panose="02010609060101010101" pitchFamily="49" charset="-122"/>
                <a:ea typeface="楷体" panose="02010609060101010101" pitchFamily="49" charset="-122"/>
              </a:rPr>
              <a:t>底的稀醋酸，送到</a:t>
            </a:r>
            <a:r>
              <a:rPr lang="zh-CN" altLang="en-US" sz="2800" dirty="0">
                <a:solidFill>
                  <a:srgbClr val="0000FF"/>
                </a:solidFill>
                <a:latin typeface="楷体" panose="02010609060101010101" pitchFamily="49" charset="-122"/>
                <a:ea typeface="楷体" panose="02010609060101010101" pitchFamily="49" charset="-122"/>
              </a:rPr>
              <a:t>稀醋酸浓缩塔</a:t>
            </a:r>
            <a:r>
              <a:rPr lang="zh-CN" altLang="en-US" sz="2800" dirty="0">
                <a:latin typeface="楷体" panose="02010609060101010101" pitchFamily="49" charset="-122"/>
                <a:ea typeface="楷体" panose="02010609060101010101" pitchFamily="49" charset="-122"/>
              </a:rPr>
              <a:t>中脱去水分后即得到醋酸。</a:t>
            </a:r>
            <a:endParaRPr lang="en-US" altLang="zh-CN" sz="2800" dirty="0">
              <a:latin typeface="楷体" panose="02010609060101010101" pitchFamily="49" charset="-122"/>
              <a:ea typeface="楷体" panose="02010609060101010101" pitchFamily="49" charset="-122"/>
            </a:endParaRPr>
          </a:p>
          <a:p>
            <a:pPr indent="457200"/>
            <a:r>
              <a:rPr lang="zh-CN" altLang="en-US" sz="2800" dirty="0">
                <a:latin typeface="楷体" panose="02010609060101010101" pitchFamily="49" charset="-122"/>
                <a:ea typeface="楷体" panose="02010609060101010101" pitchFamily="49" charset="-122"/>
              </a:rPr>
              <a:t>共沸蒸馏塔及水萃取蒸馏塔塔底得到的甲醇水溶液在</a:t>
            </a:r>
            <a:r>
              <a:rPr lang="zh-CN" altLang="en-US" sz="2800" dirty="0">
                <a:solidFill>
                  <a:srgbClr val="0000FF"/>
                </a:solidFill>
                <a:latin typeface="楷体" panose="02010609060101010101" pitchFamily="49" charset="-122"/>
                <a:ea typeface="楷体" panose="02010609060101010101" pitchFamily="49" charset="-122"/>
              </a:rPr>
              <a:t>甲醇蒸馏塔</a:t>
            </a:r>
            <a:r>
              <a:rPr lang="zh-CN" altLang="en-US" sz="2800" dirty="0">
                <a:latin typeface="楷体" panose="02010609060101010101" pitchFamily="49" charset="-122"/>
                <a:ea typeface="楷体" panose="02010609060101010101" pitchFamily="49" charset="-122"/>
              </a:rPr>
              <a:t>中蒸出甲醇可重复使用。</a:t>
            </a:r>
          </a:p>
        </p:txBody>
      </p:sp>
    </p:spTree>
    <p:extLst>
      <p:ext uri="{BB962C8B-B14F-4D97-AF65-F5344CB8AC3E}">
        <p14:creationId xmlns:p14="http://schemas.microsoft.com/office/powerpoint/2010/main" val="1006298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2" name="对角圆角矩形 1"/>
          <p:cNvSpPr/>
          <p:nvPr/>
        </p:nvSpPr>
        <p:spPr>
          <a:xfrm>
            <a:off x="629454" y="908720"/>
            <a:ext cx="8052269" cy="5328592"/>
          </a:xfrm>
          <a:prstGeom prst="round2DiagRect">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150000"/>
              </a:lnSpc>
            </a:pPr>
            <a:r>
              <a:rPr lang="en-US" altLang="zh-CN" sz="2800" u="sng" dirty="0" err="1">
                <a:latin typeface="楷体" panose="02010609060101010101" pitchFamily="49" charset="-122"/>
                <a:ea typeface="楷体" panose="02010609060101010101" pitchFamily="49" charset="-122"/>
              </a:rPr>
              <a:t>NaOH</a:t>
            </a:r>
            <a:r>
              <a:rPr lang="zh-CN" altLang="en-US" sz="2800" u="sng" dirty="0">
                <a:latin typeface="楷体" panose="02010609060101010101" pitchFamily="49" charset="-122"/>
                <a:ea typeface="楷体" panose="02010609060101010101" pitchFamily="49" charset="-122"/>
              </a:rPr>
              <a:t>浓度的影响</a:t>
            </a:r>
            <a:endParaRPr lang="en-US" altLang="zh-CN" sz="2800" u="sng" dirty="0">
              <a:latin typeface="楷体" panose="02010609060101010101" pitchFamily="49" charset="-122"/>
              <a:ea typeface="楷体" panose="02010609060101010101" pitchFamily="49" charset="-122"/>
            </a:endParaRPr>
          </a:p>
          <a:p>
            <a:pPr>
              <a:lnSpc>
                <a:spcPct val="150000"/>
              </a:lnSpc>
            </a:pPr>
            <a:r>
              <a:rPr lang="zh-CN" altLang="en-US" sz="2800" dirty="0">
                <a:latin typeface="楷体" panose="02010609060101010101" pitchFamily="49" charset="-122"/>
                <a:ea typeface="楷体" panose="02010609060101010101" pitchFamily="49" charset="-122"/>
              </a:rPr>
              <a:t>与</a:t>
            </a:r>
            <a:r>
              <a:rPr lang="en-US" altLang="zh-CN" sz="2800" dirty="0">
                <a:latin typeface="楷体" panose="02010609060101010101" pitchFamily="49" charset="-122"/>
                <a:ea typeface="楷体" panose="02010609060101010101" pitchFamily="49" charset="-122"/>
              </a:rPr>
              <a:t>PVAC</a:t>
            </a:r>
            <a:r>
              <a:rPr lang="zh-CN" altLang="en-US" sz="2800" dirty="0">
                <a:latin typeface="楷体" panose="02010609060101010101" pitchFamily="49" charset="-122"/>
                <a:ea typeface="楷体" panose="02010609060101010101" pitchFamily="49" charset="-122"/>
              </a:rPr>
              <a:t>链节</a:t>
            </a:r>
            <a:r>
              <a:rPr lang="zh-CN" altLang="en-US" sz="2800" dirty="0">
                <a:solidFill>
                  <a:srgbClr val="0000FF"/>
                </a:solidFill>
                <a:latin typeface="楷体" panose="02010609060101010101" pitchFamily="49" charset="-122"/>
                <a:ea typeface="楷体" panose="02010609060101010101" pitchFamily="49" charset="-122"/>
              </a:rPr>
              <a:t>比值过小</a:t>
            </a:r>
            <a:r>
              <a:rPr lang="zh-CN" altLang="en-US" sz="2800" dirty="0">
                <a:latin typeface="楷体" panose="02010609060101010101" pitchFamily="49" charset="-122"/>
                <a:ea typeface="楷体" panose="02010609060101010101" pitchFamily="49" charset="-122"/>
              </a:rPr>
              <a:t>，部分水解</a:t>
            </a:r>
            <a:r>
              <a:rPr lang="en-US" altLang="zh-CN" sz="2800" dirty="0">
                <a:latin typeface="楷体" panose="02010609060101010101" pitchFamily="49" charset="-122"/>
                <a:ea typeface="楷体" panose="02010609060101010101" pitchFamily="49" charset="-122"/>
              </a:rPr>
              <a:t>PVA</a:t>
            </a:r>
          </a:p>
          <a:p>
            <a:pPr>
              <a:lnSpc>
                <a:spcPct val="150000"/>
              </a:lnSpc>
            </a:pPr>
            <a:r>
              <a:rPr lang="zh-CN" altLang="en-US" sz="2800" dirty="0">
                <a:solidFill>
                  <a:srgbClr val="0000FF"/>
                </a:solidFill>
                <a:latin typeface="楷体" panose="02010609060101010101" pitchFamily="49" charset="-122"/>
                <a:ea typeface="楷体" panose="02010609060101010101" pitchFamily="49" charset="-122"/>
              </a:rPr>
              <a:t>比例过大</a:t>
            </a:r>
            <a:r>
              <a:rPr lang="zh-CN" altLang="en-US" sz="2800" dirty="0">
                <a:latin typeface="楷体" panose="02010609060101010101" pitchFamily="49" charset="-122"/>
                <a:ea typeface="楷体" panose="02010609060101010101" pitchFamily="49" charset="-122"/>
              </a:rPr>
              <a:t>，醇解速率加快，</a:t>
            </a:r>
            <a:r>
              <a:rPr lang="en-US" altLang="zh-CN" sz="2800" dirty="0">
                <a:latin typeface="楷体" panose="02010609060101010101" pitchFamily="49" charset="-122"/>
                <a:ea typeface="楷体" panose="02010609060101010101" pitchFamily="49" charset="-122"/>
              </a:rPr>
              <a:t>PVA</a:t>
            </a:r>
            <a:r>
              <a:rPr lang="zh-CN" altLang="en-US" sz="2800" dirty="0">
                <a:latin typeface="楷体" panose="02010609060101010101" pitchFamily="49" charset="-122"/>
                <a:ea typeface="楷体" panose="02010609060101010101" pitchFamily="49" charset="-122"/>
              </a:rPr>
              <a:t>沉淀过快，容易结块，且将乙酸钠包进去难以洗尽</a:t>
            </a:r>
            <a:endParaRPr lang="en-US" altLang="zh-CN" sz="2800" dirty="0">
              <a:latin typeface="楷体" panose="02010609060101010101" pitchFamily="49" charset="-122"/>
              <a:ea typeface="楷体" panose="02010609060101010101" pitchFamily="49" charset="-122"/>
            </a:endParaRPr>
          </a:p>
          <a:p>
            <a:pPr>
              <a:lnSpc>
                <a:spcPct val="150000"/>
              </a:lnSpc>
            </a:pPr>
            <a:r>
              <a:rPr lang="zh-CN" altLang="en-US" sz="2800" dirty="0">
                <a:solidFill>
                  <a:srgbClr val="C00000"/>
                </a:solidFill>
                <a:latin typeface="楷体" panose="02010609060101010101" pitchFamily="49" charset="-122"/>
                <a:ea typeface="楷体" panose="02010609060101010101" pitchFamily="49" charset="-122"/>
              </a:rPr>
              <a:t>对于高碱：</a:t>
            </a:r>
            <a:r>
              <a:rPr lang="zh-CN" altLang="en-US" sz="2800" dirty="0">
                <a:latin typeface="楷体" panose="02010609060101010101" pitchFamily="49" charset="-122"/>
                <a:ea typeface="楷体" panose="02010609060101010101" pitchFamily="49" charset="-122"/>
              </a:rPr>
              <a:t>链节比</a:t>
            </a:r>
            <a:r>
              <a:rPr lang="en-US" altLang="zh-CN" sz="2800" dirty="0">
                <a:latin typeface="楷体" panose="02010609060101010101" pitchFamily="49" charset="-122"/>
                <a:ea typeface="楷体" panose="02010609060101010101" pitchFamily="49" charset="-122"/>
              </a:rPr>
              <a:t>0.11-0.12</a:t>
            </a:r>
          </a:p>
          <a:p>
            <a:pPr>
              <a:lnSpc>
                <a:spcPct val="150000"/>
              </a:lnSpc>
              <a:spcBef>
                <a:spcPts val="1200"/>
              </a:spcBef>
            </a:pPr>
            <a:r>
              <a:rPr lang="zh-CN" altLang="en-US" sz="2800" dirty="0">
                <a:solidFill>
                  <a:srgbClr val="C00000"/>
                </a:solidFill>
                <a:latin typeface="楷体" panose="02010609060101010101" pitchFamily="49" charset="-122"/>
                <a:ea typeface="楷体" panose="02010609060101010101" pitchFamily="49" charset="-122"/>
              </a:rPr>
              <a:t>对于低碱：</a:t>
            </a:r>
            <a:r>
              <a:rPr lang="en-US" altLang="zh-CN" sz="2800" dirty="0">
                <a:latin typeface="楷体" panose="02010609060101010101" pitchFamily="49" charset="-122"/>
                <a:ea typeface="楷体" panose="02010609060101010101" pitchFamily="49" charset="-122"/>
              </a:rPr>
              <a:t>0.012-0.016 </a:t>
            </a:r>
            <a:r>
              <a:rPr lang="zh-CN" altLang="en-US" sz="2800" dirty="0">
                <a:latin typeface="楷体" panose="02010609060101010101" pitchFamily="49" charset="-122"/>
                <a:ea typeface="楷体" panose="02010609060101010101" pitchFamily="49" charset="-122"/>
              </a:rPr>
              <a:t>摩尔比</a:t>
            </a:r>
          </a:p>
        </p:txBody>
      </p:sp>
    </p:spTree>
    <p:extLst>
      <p:ext uri="{BB962C8B-B14F-4D97-AF65-F5344CB8AC3E}">
        <p14:creationId xmlns:p14="http://schemas.microsoft.com/office/powerpoint/2010/main" val="1081003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5.PVA</a:t>
            </a:r>
            <a:r>
              <a:rPr lang="zh-CN" altLang="en-US" sz="2800" dirty="0">
                <a:latin typeface="楷体" panose="02010609060101010101" pitchFamily="49" charset="-122"/>
                <a:ea typeface="楷体" panose="02010609060101010101" pitchFamily="49" charset="-122"/>
                <a:cs typeface="Arial" panose="020B0604020202020204" pitchFamily="34" charset="0"/>
              </a:rPr>
              <a:t>生产</a:t>
            </a:r>
          </a:p>
        </p:txBody>
      </p:sp>
      <p:sp>
        <p:nvSpPr>
          <p:cNvPr id="2" name="对角圆角矩形 1"/>
          <p:cNvSpPr/>
          <p:nvPr/>
        </p:nvSpPr>
        <p:spPr>
          <a:xfrm>
            <a:off x="629454" y="908720"/>
            <a:ext cx="8052269" cy="5328592"/>
          </a:xfrm>
          <a:prstGeom prst="round2DiagRect">
            <a:avLst/>
          </a:prstGeom>
        </p:spPr>
        <p:style>
          <a:lnRef idx="2">
            <a:schemeClr val="accent5"/>
          </a:lnRef>
          <a:fillRef idx="1">
            <a:schemeClr val="lt1"/>
          </a:fillRef>
          <a:effectRef idx="0">
            <a:schemeClr val="accent5"/>
          </a:effectRef>
          <a:fontRef idx="minor">
            <a:schemeClr val="dk1"/>
          </a:fontRef>
        </p:style>
        <p:txBody>
          <a:bodyPr rtlCol="0" anchor="t"/>
          <a:lstStyle/>
          <a:p>
            <a:r>
              <a:rPr lang="en-US" altLang="zh-CN" sz="2800" dirty="0">
                <a:latin typeface="楷体" panose="02010609060101010101" pitchFamily="49" charset="-122"/>
                <a:ea typeface="楷体" panose="02010609060101010101" pitchFamily="49" charset="-122"/>
              </a:rPr>
              <a:t>PVA1799</a:t>
            </a:r>
            <a:r>
              <a:rPr lang="zh-CN" altLang="en-US" sz="2800" dirty="0">
                <a:latin typeface="楷体" panose="02010609060101010101" pitchFamily="49" charset="-122"/>
                <a:ea typeface="楷体" panose="02010609060101010101" pitchFamily="49" charset="-122"/>
              </a:rPr>
              <a:t>：结晶度颇高的聚乙烯醇。</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大分子间强烈的相互作用，只能溶解于</a:t>
            </a:r>
            <a:r>
              <a:rPr lang="en-US" altLang="zh-CN" sz="2800" dirty="0">
                <a:latin typeface="楷体" panose="02010609060101010101" pitchFamily="49" charset="-122"/>
                <a:ea typeface="楷体" panose="02010609060101010101" pitchFamily="49" charset="-122"/>
              </a:rPr>
              <a:t>95</a:t>
            </a:r>
            <a:r>
              <a:rPr lang="zh-CN" altLang="en-US" sz="2800" dirty="0">
                <a:latin typeface="楷体" panose="02010609060101010101" pitchFamily="49" charset="-122"/>
                <a:ea typeface="楷体" panose="02010609060101010101" pitchFamily="49" charset="-122"/>
              </a:rPr>
              <a:t>℃的热水中。</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随着醇解度↓，乙酸根↑，结晶度↓，则在</a:t>
            </a:r>
            <a:r>
              <a:rPr lang="en-US" altLang="zh-CN" sz="2800" dirty="0">
                <a:latin typeface="楷体" panose="02010609060101010101" pitchFamily="49" charset="-122"/>
                <a:ea typeface="楷体" panose="02010609060101010101" pitchFamily="49" charset="-122"/>
              </a:rPr>
              <a:t>20</a:t>
            </a:r>
            <a:r>
              <a:rPr lang="zh-CN" altLang="en-US" sz="2800" dirty="0">
                <a:latin typeface="楷体" panose="02010609060101010101" pitchFamily="49" charset="-122"/>
                <a:ea typeface="楷体" panose="02010609060101010101" pitchFamily="49" charset="-122"/>
              </a:rPr>
              <a:t>℃的水中溶解。</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醇解度将至</a:t>
            </a:r>
            <a:r>
              <a:rPr lang="en-US" altLang="zh-CN" sz="2800" dirty="0">
                <a:latin typeface="楷体" panose="02010609060101010101" pitchFamily="49" charset="-122"/>
                <a:ea typeface="楷体" panose="02010609060101010101" pitchFamily="49" charset="-122"/>
              </a:rPr>
              <a:t>50%</a:t>
            </a: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PVA</a:t>
            </a:r>
            <a:r>
              <a:rPr lang="zh-CN" altLang="en-US" sz="2800" dirty="0">
                <a:latin typeface="楷体" panose="02010609060101010101" pitchFamily="49" charset="-122"/>
                <a:ea typeface="楷体" panose="02010609060101010101" pitchFamily="49" charset="-122"/>
              </a:rPr>
              <a:t>不能溶于水</a:t>
            </a:r>
          </a:p>
        </p:txBody>
      </p:sp>
    </p:spTree>
    <p:extLst>
      <p:ext uri="{BB962C8B-B14F-4D97-AF65-F5344CB8AC3E}">
        <p14:creationId xmlns:p14="http://schemas.microsoft.com/office/powerpoint/2010/main" val="1312040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单圆角矩形 4"/>
          <p:cNvSpPr/>
          <p:nvPr/>
        </p:nvSpPr>
        <p:spPr>
          <a:xfrm flipH="1">
            <a:off x="467544" y="1268760"/>
            <a:ext cx="8208912" cy="4176464"/>
          </a:xfrm>
          <a:prstGeom prst="round1Rect">
            <a:avLst>
              <a:gd name="adj" fmla="val 32971"/>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800" dirty="0">
                <a:latin typeface="楷体" panose="02010609060101010101" pitchFamily="49" charset="-122"/>
                <a:ea typeface="楷体" panose="02010609060101010101" pitchFamily="49" charset="-122"/>
              </a:rPr>
              <a:t>1. AN</a:t>
            </a:r>
            <a:r>
              <a:rPr lang="zh-CN" altLang="en-US" sz="2800" dirty="0">
                <a:latin typeface="楷体" panose="02010609060101010101" pitchFamily="49" charset="-122"/>
                <a:ea typeface="楷体" panose="02010609060101010101" pitchFamily="49" charset="-122"/>
              </a:rPr>
              <a:t>均相和非均相溶液聚合为什么要严格控制好体系的</a:t>
            </a:r>
            <a:r>
              <a:rPr lang="en-US" altLang="zh-CN" sz="2800" dirty="0">
                <a:latin typeface="楷体" panose="02010609060101010101" pitchFamily="49" charset="-122"/>
                <a:ea typeface="楷体" panose="02010609060101010101" pitchFamily="49" charset="-122"/>
              </a:rPr>
              <a:t>pH</a:t>
            </a:r>
            <a:r>
              <a:rPr lang="zh-CN" altLang="en-US" sz="2800" dirty="0">
                <a:latin typeface="楷体" panose="02010609060101010101" pitchFamily="49" charset="-122"/>
                <a:ea typeface="楷体" panose="02010609060101010101" pitchFamily="49" charset="-122"/>
              </a:rPr>
              <a:t>值？</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2. AN</a:t>
            </a:r>
            <a:r>
              <a:rPr lang="zh-CN" altLang="en-US" sz="2800" dirty="0">
                <a:latin typeface="楷体" panose="02010609060101010101" pitchFamily="49" charset="-122"/>
                <a:ea typeface="楷体" panose="02010609060101010101" pitchFamily="49" charset="-122"/>
              </a:rPr>
              <a:t>均相溶液聚合</a:t>
            </a:r>
            <a:r>
              <a:rPr lang="en-US" altLang="zh-CN" sz="2800" dirty="0">
                <a:latin typeface="楷体" panose="02010609060101010101" pitchFamily="49" charset="-122"/>
                <a:ea typeface="楷体" panose="02010609060101010101" pitchFamily="49" charset="-122"/>
              </a:rPr>
              <a:t>PH</a:t>
            </a:r>
            <a:r>
              <a:rPr lang="zh-CN" altLang="en-US" sz="2800" dirty="0">
                <a:latin typeface="楷体" panose="02010609060101010101" pitchFamily="49" charset="-122"/>
                <a:ea typeface="楷体" panose="02010609060101010101" pitchFamily="49" charset="-122"/>
              </a:rPr>
              <a:t>值是多少，如何控制的？</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3. AN</a:t>
            </a:r>
            <a:r>
              <a:rPr lang="zh-CN" altLang="en-US" sz="2800" dirty="0">
                <a:latin typeface="楷体" panose="02010609060101010101" pitchFamily="49" charset="-122"/>
                <a:ea typeface="楷体" panose="02010609060101010101" pitchFamily="49" charset="-122"/>
              </a:rPr>
              <a:t>非均相溶液聚合</a:t>
            </a:r>
            <a:r>
              <a:rPr lang="en-US" altLang="zh-CN" sz="2800" dirty="0">
                <a:latin typeface="楷体" panose="02010609060101010101" pitchFamily="49" charset="-122"/>
                <a:ea typeface="楷体" panose="02010609060101010101" pitchFamily="49" charset="-122"/>
              </a:rPr>
              <a:t>PH</a:t>
            </a:r>
            <a:r>
              <a:rPr lang="zh-CN" altLang="en-US" sz="2800" dirty="0">
                <a:latin typeface="楷体" panose="02010609060101010101" pitchFamily="49" charset="-122"/>
                <a:ea typeface="楷体" panose="02010609060101010101" pitchFamily="49" charset="-122"/>
              </a:rPr>
              <a:t>值是多少，如何控制的？</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4. AN</a:t>
            </a:r>
            <a:r>
              <a:rPr lang="zh-CN" altLang="en-US" sz="2800" dirty="0">
                <a:latin typeface="楷体" panose="02010609060101010101" pitchFamily="49" charset="-122"/>
                <a:ea typeface="楷体" panose="02010609060101010101" pitchFamily="49" charset="-122"/>
              </a:rPr>
              <a:t>非均相溶液聚合生产过程中，单体浓度增加，分子量有何变化，为什么会产生该变化？</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5. </a:t>
            </a:r>
            <a:r>
              <a:rPr lang="zh-CN" altLang="en-US" sz="2800" dirty="0">
                <a:latin typeface="楷体" panose="02010609060101010101" pitchFamily="49" charset="-122"/>
                <a:ea typeface="楷体" panose="02010609060101010101" pitchFamily="49" charset="-122"/>
              </a:rPr>
              <a:t>亚铁盐对于</a:t>
            </a:r>
            <a:r>
              <a:rPr lang="en-US" altLang="zh-CN" sz="2800" dirty="0">
                <a:latin typeface="楷体" panose="02010609060101010101" pitchFamily="49" charset="-122"/>
                <a:ea typeface="楷体" panose="02010609060101010101" pitchFamily="49" charset="-122"/>
              </a:rPr>
              <a:t>AN</a:t>
            </a:r>
            <a:r>
              <a:rPr lang="zh-CN" altLang="en-US" sz="2800" dirty="0">
                <a:latin typeface="楷体" panose="02010609060101010101" pitchFamily="49" charset="-122"/>
                <a:ea typeface="楷体" panose="02010609060101010101" pitchFamily="49" charset="-122"/>
              </a:rPr>
              <a:t>的均相、非均相聚合有何影响？</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6. AN</a:t>
            </a:r>
            <a:r>
              <a:rPr lang="zh-CN" altLang="en-US" sz="2800" dirty="0">
                <a:latin typeface="楷体" panose="02010609060101010101" pitchFamily="49" charset="-122"/>
                <a:ea typeface="楷体" panose="02010609060101010101" pitchFamily="49" charset="-122"/>
              </a:rPr>
              <a:t>的均相、非均相聚合生产流程有何不同？</a:t>
            </a:r>
            <a:endParaRPr lang="en-US" altLang="zh-CN" sz="2800" dirty="0">
              <a:latin typeface="楷体" panose="02010609060101010101" pitchFamily="49" charset="-122"/>
              <a:ea typeface="楷体" panose="02010609060101010101" pitchFamily="49" charset="-122"/>
            </a:endParaRPr>
          </a:p>
        </p:txBody>
      </p:sp>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爆炸形 1 1"/>
          <p:cNvSpPr/>
          <p:nvPr/>
        </p:nvSpPr>
        <p:spPr>
          <a:xfrm>
            <a:off x="395536" y="0"/>
            <a:ext cx="3024336" cy="1628800"/>
          </a:xfrm>
          <a:prstGeom prst="irregularSeal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思考题</a:t>
            </a:r>
          </a:p>
        </p:txBody>
      </p:sp>
    </p:spTree>
    <p:extLst>
      <p:ext uri="{BB962C8B-B14F-4D97-AF65-F5344CB8AC3E}">
        <p14:creationId xmlns:p14="http://schemas.microsoft.com/office/powerpoint/2010/main" val="182986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50226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）溶剂对分子量的影响</a:t>
            </a:r>
          </a:p>
        </p:txBody>
      </p:sp>
      <mc:AlternateContent xmlns:mc="http://schemas.openxmlformats.org/markup-compatibility/2006" xmlns:a14="http://schemas.microsoft.com/office/drawing/2010/main">
        <mc:Choice Requires="a14">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200"/>
                  </a:spcAft>
                  <a:buClr>
                    <a:srgbClr val="002060"/>
                  </a:buClr>
                  <a:buFont typeface="Wingdings" panose="05000000000000000000" pitchFamily="2" charset="2"/>
                  <a:buChar char="u"/>
                </a:pPr>
                <a14:m>
                  <m:oMath xmlns:m="http://schemas.openxmlformats.org/officeDocument/2006/math">
                    <m:f>
                      <m:fPr>
                        <m:ctrlPr>
                          <a:rPr lang="en-US" altLang="zh-CN" sz="2800" i="1" smtClean="0">
                            <a:solidFill>
                              <a:schemeClr val="tx1"/>
                            </a:solidFill>
                            <a:latin typeface="Cambria Math" panose="02040503050406030204" pitchFamily="18" charset="0"/>
                            <a:ea typeface="楷体" panose="02010609060101010101" pitchFamily="49" charset="-122"/>
                          </a:rPr>
                        </m:ctrlPr>
                      </m:fPr>
                      <m:num>
                        <m:r>
                          <a:rPr lang="en-US" altLang="zh-CN" sz="2800" b="0" i="1" smtClean="0">
                            <a:solidFill>
                              <a:schemeClr val="tx1"/>
                            </a:solidFill>
                            <a:latin typeface="Cambria Math" panose="02040503050406030204" pitchFamily="18" charset="0"/>
                            <a:ea typeface="楷体" panose="02010609060101010101" pitchFamily="49" charset="-122"/>
                          </a:rPr>
                          <m:t>1</m:t>
                        </m:r>
                      </m:num>
                      <m:den>
                        <m:bar>
                          <m:barPr>
                            <m:pos m:val="top"/>
                            <m:ctrlPr>
                              <a:rPr lang="en-US" altLang="zh-CN" sz="2800" i="1" smtClean="0">
                                <a:solidFill>
                                  <a:schemeClr val="tx1"/>
                                </a:solidFill>
                                <a:latin typeface="Cambria Math" panose="02040503050406030204" pitchFamily="18" charset="0"/>
                                <a:ea typeface="楷体" panose="02010609060101010101" pitchFamily="49" charset="-122"/>
                              </a:rPr>
                            </m:ctrlPr>
                          </m:barPr>
                          <m:e>
                            <m:sSub>
                              <m:sSubPr>
                                <m:ctrlPr>
                                  <a:rPr lang="en-US" altLang="zh-CN" sz="280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𝑋</m:t>
                                </m:r>
                              </m:e>
                              <m:sub>
                                <m:r>
                                  <a:rPr lang="en-US" altLang="zh-CN" sz="2800" b="0" i="1" smtClean="0">
                                    <a:solidFill>
                                      <a:schemeClr val="tx1"/>
                                    </a:solidFill>
                                    <a:latin typeface="Cambria Math" panose="02040503050406030204" pitchFamily="18" charset="0"/>
                                    <a:ea typeface="楷体" panose="02010609060101010101" pitchFamily="49" charset="-122"/>
                                  </a:rPr>
                                  <m:t>𝑛</m:t>
                                </m:r>
                              </m:sub>
                            </m:sSub>
                          </m:e>
                        </m:bar>
                      </m:den>
                    </m:f>
                    <m:r>
                      <a:rPr lang="en-US" altLang="zh-CN" sz="2800" b="0" i="1" smtClean="0">
                        <a:solidFill>
                          <a:schemeClr val="tx1"/>
                        </a:solidFill>
                        <a:latin typeface="Cambria Math" panose="02040503050406030204" pitchFamily="18" charset="0"/>
                        <a:ea typeface="楷体" panose="02010609060101010101" pitchFamily="49" charset="-122"/>
                      </a:rPr>
                      <m:t>=</m:t>
                    </m:r>
                    <m:sSub>
                      <m:sSubPr>
                        <m:ctrlPr>
                          <a:rPr lang="en-US" altLang="zh-CN" sz="2800" b="0" i="1" smtClean="0">
                            <a:solidFill>
                              <a:schemeClr val="tx1"/>
                            </a:solidFill>
                            <a:latin typeface="Cambria Math" panose="02040503050406030204" pitchFamily="18" charset="0"/>
                            <a:ea typeface="楷体" panose="02010609060101010101" pitchFamily="49" charset="-122"/>
                          </a:rPr>
                        </m:ctrlPr>
                      </m:sSubPr>
                      <m:e>
                        <m:d>
                          <m:dPr>
                            <m:ctrlPr>
                              <a:rPr lang="en-US" altLang="zh-CN" sz="2800" i="1">
                                <a:solidFill>
                                  <a:schemeClr val="tx1"/>
                                </a:solidFill>
                                <a:latin typeface="Cambria Math" panose="02040503050406030204" pitchFamily="18" charset="0"/>
                                <a:ea typeface="楷体" panose="02010609060101010101" pitchFamily="49" charset="-122"/>
                              </a:rPr>
                            </m:ctrlPr>
                          </m:dPr>
                          <m:e>
                            <m:f>
                              <m:fPr>
                                <m:ctrlPr>
                                  <a:rPr lang="en-US" altLang="zh-CN" sz="2800" i="1">
                                    <a:solidFill>
                                      <a:schemeClr val="tx1"/>
                                    </a:solidFill>
                                    <a:latin typeface="Cambria Math" panose="02040503050406030204" pitchFamily="18" charset="0"/>
                                    <a:ea typeface="楷体" panose="02010609060101010101" pitchFamily="49" charset="-122"/>
                                  </a:rPr>
                                </m:ctrlPr>
                              </m:fPr>
                              <m:num>
                                <m:r>
                                  <a:rPr lang="en-US" altLang="zh-CN" sz="2800" i="1">
                                    <a:solidFill>
                                      <a:schemeClr val="tx1"/>
                                    </a:solidFill>
                                    <a:latin typeface="Cambria Math" panose="02040503050406030204" pitchFamily="18" charset="0"/>
                                    <a:ea typeface="楷体" panose="02010609060101010101" pitchFamily="49" charset="-122"/>
                                  </a:rPr>
                                  <m:t>1</m:t>
                                </m:r>
                              </m:num>
                              <m:den>
                                <m:bar>
                                  <m:barPr>
                                    <m:pos m:val="top"/>
                                    <m:ctrlPr>
                                      <a:rPr lang="en-US" altLang="zh-CN" sz="2800" i="1">
                                        <a:solidFill>
                                          <a:schemeClr val="tx1"/>
                                        </a:solidFill>
                                        <a:latin typeface="Cambria Math" panose="02040503050406030204" pitchFamily="18" charset="0"/>
                                        <a:ea typeface="楷体" panose="02010609060101010101" pitchFamily="49" charset="-122"/>
                                      </a:rPr>
                                    </m:ctrlPr>
                                  </m:barPr>
                                  <m:e>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𝑋</m:t>
                                        </m:r>
                                      </m:e>
                                      <m:sub>
                                        <m:r>
                                          <a:rPr lang="en-US" altLang="zh-CN" sz="2800" i="1">
                                            <a:solidFill>
                                              <a:schemeClr val="tx1"/>
                                            </a:solidFill>
                                            <a:latin typeface="Cambria Math" panose="02040503050406030204" pitchFamily="18" charset="0"/>
                                            <a:ea typeface="楷体" panose="02010609060101010101" pitchFamily="49" charset="-122"/>
                                          </a:rPr>
                                          <m:t>𝑛</m:t>
                                        </m:r>
                                      </m:sub>
                                    </m:sSub>
                                  </m:e>
                                </m:bar>
                              </m:den>
                            </m:f>
                          </m:e>
                        </m:d>
                      </m:e>
                      <m:sub>
                        <m:r>
                          <a:rPr lang="en-US" altLang="zh-CN" sz="2800" b="0" i="1" smtClean="0">
                            <a:solidFill>
                              <a:schemeClr val="tx1"/>
                            </a:solidFill>
                            <a:latin typeface="Cambria Math" panose="02040503050406030204" pitchFamily="18" charset="0"/>
                            <a:ea typeface="楷体" panose="02010609060101010101" pitchFamily="49" charset="-122"/>
                          </a:rPr>
                          <m:t>0</m:t>
                        </m:r>
                      </m:sub>
                    </m:sSub>
                    <m:r>
                      <a:rPr lang="en-US" altLang="zh-CN" sz="2800" b="0" i="1" smtClean="0">
                        <a:solidFill>
                          <a:schemeClr val="tx1"/>
                        </a:solidFill>
                        <a:latin typeface="Cambria Math" panose="02040503050406030204" pitchFamily="18" charset="0"/>
                        <a:ea typeface="楷体" panose="02010609060101010101" pitchFamily="49" charset="-122"/>
                      </a:rPr>
                      <m:t>+</m:t>
                    </m:r>
                    <m:sSub>
                      <m:sSubPr>
                        <m:ctrlPr>
                          <a:rPr lang="en-US" altLang="zh-CN" sz="2800" b="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𝐶</m:t>
                        </m:r>
                      </m:e>
                      <m:sub>
                        <m:r>
                          <a:rPr lang="en-US" altLang="zh-CN" sz="2800" b="0" i="1" smtClean="0">
                            <a:solidFill>
                              <a:schemeClr val="tx1"/>
                            </a:solidFill>
                            <a:latin typeface="Cambria Math" panose="02040503050406030204" pitchFamily="18" charset="0"/>
                            <a:ea typeface="楷体" panose="02010609060101010101" pitchFamily="49" charset="-122"/>
                          </a:rPr>
                          <m:t>𝑠</m:t>
                        </m:r>
                      </m:sub>
                    </m:sSub>
                    <m:f>
                      <m:fPr>
                        <m:ctrlPr>
                          <a:rPr lang="en-US" altLang="zh-CN" sz="2800" b="0" i="1" smtClean="0">
                            <a:solidFill>
                              <a:schemeClr val="tx1"/>
                            </a:solidFill>
                            <a:latin typeface="Cambria Math" panose="02040503050406030204" pitchFamily="18" charset="0"/>
                            <a:ea typeface="楷体" panose="02010609060101010101" pitchFamily="49" charset="-122"/>
                          </a:rPr>
                        </m:ctrlPr>
                      </m:fPr>
                      <m:num>
                        <m:d>
                          <m:dPr>
                            <m:begChr m:val="["/>
                            <m:endChr m:val="]"/>
                            <m:ctrlPr>
                              <a:rPr lang="en-US" altLang="zh-CN" sz="2800" b="0" i="1" smtClean="0">
                                <a:solidFill>
                                  <a:schemeClr val="tx1"/>
                                </a:solidFill>
                                <a:latin typeface="Cambria Math" panose="02040503050406030204" pitchFamily="18" charset="0"/>
                                <a:ea typeface="楷体" panose="02010609060101010101" pitchFamily="49" charset="-122"/>
                              </a:rPr>
                            </m:ctrlPr>
                          </m:dPr>
                          <m:e>
                            <m:r>
                              <a:rPr lang="en-US" altLang="zh-CN" sz="2800" b="0" i="1" smtClean="0">
                                <a:solidFill>
                                  <a:schemeClr val="tx1"/>
                                </a:solidFill>
                                <a:latin typeface="Cambria Math" panose="02040503050406030204" pitchFamily="18" charset="0"/>
                                <a:ea typeface="楷体" panose="02010609060101010101" pitchFamily="49" charset="-122"/>
                              </a:rPr>
                              <m:t>𝑆</m:t>
                            </m:r>
                          </m:e>
                        </m:d>
                      </m:num>
                      <m:den>
                        <m:d>
                          <m:dPr>
                            <m:begChr m:val="["/>
                            <m:endChr m:val="]"/>
                            <m:ctrlPr>
                              <a:rPr lang="en-US" altLang="zh-CN" sz="2800" b="0" i="1" smtClean="0">
                                <a:solidFill>
                                  <a:schemeClr val="tx1"/>
                                </a:solidFill>
                                <a:latin typeface="Cambria Math" panose="02040503050406030204" pitchFamily="18" charset="0"/>
                                <a:ea typeface="楷体" panose="02010609060101010101" pitchFamily="49" charset="-122"/>
                              </a:rPr>
                            </m:ctrlPr>
                          </m:dPr>
                          <m:e>
                            <m:r>
                              <a:rPr lang="en-US" altLang="zh-CN" sz="2800" b="0" i="1" smtClean="0">
                                <a:solidFill>
                                  <a:schemeClr val="tx1"/>
                                </a:solidFill>
                                <a:latin typeface="Cambria Math" panose="02040503050406030204" pitchFamily="18" charset="0"/>
                                <a:ea typeface="楷体" panose="02010609060101010101" pitchFamily="49" charset="-122"/>
                              </a:rPr>
                              <m:t>𝑀</m:t>
                            </m:r>
                          </m:e>
                        </m:d>
                      </m:den>
                    </m:f>
                  </m:oMath>
                </a14:m>
                <a:endParaRPr lang="en-US" altLang="zh-CN" sz="2800" b="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200"/>
                  </a:spcAft>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作溶剂时，</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应</a:t>
                </a:r>
                <a:r>
                  <a:rPr lang="en-US" altLang="zh-CN" sz="2800" dirty="0">
                    <a:solidFill>
                      <a:schemeClr val="tx1"/>
                    </a:solidFill>
                    <a:latin typeface="楷体" panose="02010609060101010101" pitchFamily="49" charset="-122"/>
                    <a:ea typeface="楷体" panose="02010609060101010101" pitchFamily="49" charset="-122"/>
                  </a:rPr>
                  <a:t>&lt;&lt;0.5</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spcAft>
                    <a:spcPts val="0"/>
                  </a:spcAft>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接近或</a:t>
                </a:r>
                <a:r>
                  <a:rPr lang="en-US" altLang="zh-CN" sz="2800" dirty="0">
                    <a:solidFill>
                      <a:schemeClr val="tx1"/>
                    </a:solidFill>
                    <a:latin typeface="楷体" panose="02010609060101010101" pitchFamily="49" charset="-122"/>
                    <a:ea typeface="楷体" panose="02010609060101010101" pitchFamily="49" charset="-122"/>
                  </a:rPr>
                  <a:t>0.5</a:t>
                </a:r>
                <a:r>
                  <a:rPr lang="zh-CN" altLang="en-US" sz="2800" dirty="0">
                    <a:solidFill>
                      <a:schemeClr val="tx1"/>
                    </a:solidFill>
                    <a:latin typeface="楷体" panose="02010609060101010101" pitchFamily="49" charset="-122"/>
                    <a:ea typeface="楷体" panose="02010609060101010101" pitchFamily="49" charset="-122"/>
                  </a:rPr>
                  <a:t>或更高时，可作为分子量调节剂。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 溶液聚合选择溶剂时应考虑溶剂的</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楷体" panose="02010609060101010101" pitchFamily="49" charset="-122"/>
                    <a:ea typeface="楷体" panose="02010609060101010101" pitchFamily="49" charset="-122"/>
                  </a:rPr>
                  <a:t>值。</a:t>
                </a:r>
                <a:r>
                  <a:rPr lang="zh-CN" altLang="en-US" sz="2800" dirty="0">
                    <a:solidFill>
                      <a:srgbClr val="FF0000"/>
                    </a:solidFill>
                    <a:latin typeface="楷体" panose="02010609060101010101" pitchFamily="49" charset="-122"/>
                    <a:ea typeface="楷体" panose="02010609060101010101" pitchFamily="49" charset="-122"/>
                  </a:rPr>
                  <a:t>高分子量产品</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tx1"/>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较低分子量产品</a:t>
                </a:r>
                <a:r>
                  <a:rPr lang="en-US" altLang="zh-CN" sz="2800" dirty="0">
                    <a:solidFill>
                      <a:schemeClr val="tx1"/>
                    </a:solidFill>
                    <a:latin typeface="楷体" panose="02010609060101010101" pitchFamily="49" charset="-122"/>
                    <a:ea typeface="楷体" panose="02010609060101010101" pitchFamily="49" charset="-122"/>
                  </a:rPr>
                  <a:t>C</a:t>
                </a:r>
                <a:r>
                  <a:rPr lang="en-US" altLang="zh-CN" sz="2800" baseline="-25000" dirty="0">
                    <a:solidFill>
                      <a:schemeClr val="tx1"/>
                    </a:solidFill>
                    <a:latin typeface="楷体" panose="02010609060101010101" pitchFamily="49" charset="-122"/>
                    <a:ea typeface="楷体" panose="02010609060101010101" pitchFamily="49" charset="-122"/>
                  </a:rPr>
                  <a:t>s</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2800" dirty="0">
                    <a:solidFill>
                      <a:schemeClr val="tx1"/>
                    </a:solidFill>
                    <a:latin typeface="楷体" panose="02010609060101010101" pitchFamily="49" charset="-122"/>
                    <a:ea typeface="楷体" panose="02010609060101010101" pitchFamily="49" charset="-122"/>
                  </a:rPr>
                  <a:t>如果所选溶剂仍达不到降低分子量的要求，则应添加</a:t>
                </a:r>
                <a:r>
                  <a:rPr lang="zh-CN" altLang="en-US" sz="2800" dirty="0">
                    <a:solidFill>
                      <a:srgbClr val="FF0000"/>
                    </a:solidFill>
                    <a:latin typeface="楷体" panose="02010609060101010101" pitchFamily="49" charset="-122"/>
                    <a:ea typeface="楷体" panose="02010609060101010101" pitchFamily="49" charset="-122"/>
                  </a:rPr>
                  <a:t>链转移剂</a:t>
                </a:r>
                <a:r>
                  <a:rPr lang="zh-CN" altLang="en-US" sz="2800" dirty="0">
                    <a:solidFill>
                      <a:schemeClr val="tx1"/>
                    </a:solidFill>
                    <a:latin typeface="楷体" panose="02010609060101010101" pitchFamily="49" charset="-122"/>
                    <a:ea typeface="楷体" panose="02010609060101010101" pitchFamily="49" charset="-122"/>
                  </a:rPr>
                  <a:t>。</a:t>
                </a:r>
              </a:p>
            </p:txBody>
          </p:sp>
        </mc:Choice>
        <mc:Fallback xmlns="">
          <p:sp>
            <p:nvSpPr>
              <p:cNvPr id="9" name="对角圆角矩形 8"/>
              <p:cNvSpPr>
                <a:spLocks noRot="1" noChangeAspect="1" noMove="1" noResize="1" noEditPoints="1" noAdjustHandles="1" noChangeArrowheads="1" noChangeShapeType="1" noTextEdit="1"/>
              </p:cNvSpPr>
              <p:nvPr/>
            </p:nvSpPr>
            <p:spPr>
              <a:xfrm>
                <a:off x="683568" y="836712"/>
                <a:ext cx="8064896" cy="5688632"/>
              </a:xfrm>
              <a:prstGeom prst="round2DiagRect">
                <a:avLst/>
              </a:prstGeom>
              <a:blipFill rotWithShape="1">
                <a:blip r:embed="rId2"/>
                <a:stretch>
                  <a:fillRect/>
                </a:stretch>
              </a:blipFill>
            </p:spPr>
            <p:txBody>
              <a:bodyPr/>
              <a:lstStyle/>
              <a:p>
                <a:r>
                  <a:rPr lang="zh-CN" altLang="en-US">
                    <a:noFill/>
                  </a:rPr>
                  <a:t> </a:t>
                </a:r>
              </a:p>
            </p:txBody>
          </p:sp>
        </mc:Fallback>
      </mc:AlternateContent>
      <p:sp>
        <p:nvSpPr>
          <p:cNvPr id="3" name="椭圆 2"/>
          <p:cNvSpPr/>
          <p:nvPr/>
        </p:nvSpPr>
        <p:spPr>
          <a:xfrm>
            <a:off x="3491880" y="1052736"/>
            <a:ext cx="1152128" cy="93610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5292080" y="1050698"/>
                <a:ext cx="1570623" cy="938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𝑠</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b="0" i="1" smtClean="0">
                                  <a:latin typeface="Cambria Math" panose="02040503050406030204" pitchFamily="18" charset="0"/>
                                </a:rPr>
                                <m:t>𝑡𝑟</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𝑘</m:t>
                              </m:r>
                            </m:e>
                            <m:sub>
                              <m:r>
                                <a:rPr lang="en-US" altLang="zh-CN" sz="2800" b="0" i="1" smtClean="0">
                                  <a:latin typeface="Cambria Math" panose="02040503050406030204" pitchFamily="18" charset="0"/>
                                </a:rPr>
                                <m:t>𝑝</m:t>
                              </m:r>
                            </m:sub>
                          </m:sSub>
                        </m:den>
                      </m:f>
                    </m:oMath>
                  </m:oMathPara>
                </a14:m>
                <a:endParaRPr lang="zh-CN" altLang="en-US"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5292080" y="1050698"/>
                <a:ext cx="1570623" cy="938142"/>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4716016" y="2083232"/>
            <a:ext cx="3880614" cy="523220"/>
          </a:xfrm>
          <a:prstGeom prst="rect">
            <a:avLst/>
          </a:prstGeom>
          <a:noFill/>
        </p:spPr>
        <p:txBody>
          <a:bodyPr wrap="none" rtlCol="0">
            <a:spAutoFit/>
          </a:bodyPr>
          <a:lstStyle/>
          <a:p>
            <a:r>
              <a:rPr lang="en-US" altLang="zh-CN" sz="2800" dirty="0" err="1"/>
              <a:t>tr,s</a:t>
            </a:r>
            <a:r>
              <a:rPr lang="zh-CN" altLang="en-US" sz="2800" dirty="0"/>
              <a:t>→</a:t>
            </a:r>
            <a:r>
              <a:rPr lang="en-US" altLang="zh-CN" sz="2800" dirty="0"/>
              <a:t>transfer to solvent</a:t>
            </a:r>
            <a:endParaRPr lang="zh-CN" altLang="en-US" sz="2800" dirty="0"/>
          </a:p>
        </p:txBody>
      </p:sp>
      <p:sp>
        <p:nvSpPr>
          <p:cNvPr id="2" name="TextBox 1"/>
          <p:cNvSpPr txBox="1"/>
          <p:nvPr/>
        </p:nvSpPr>
        <p:spPr>
          <a:xfrm>
            <a:off x="6937366" y="982179"/>
            <a:ext cx="1415772" cy="1077218"/>
          </a:xfrm>
          <a:prstGeom prst="rect">
            <a:avLst/>
          </a:prstGeom>
          <a:noFill/>
        </p:spPr>
        <p:txBody>
          <a:bodyPr wrap="none" rtlCol="0">
            <a:spAutoFit/>
          </a:bodyPr>
          <a:lstStyle/>
          <a:p>
            <a:pPr algn="ctr"/>
            <a:r>
              <a:rPr lang="zh-CN" altLang="en-US" sz="3200" dirty="0">
                <a:solidFill>
                  <a:srgbClr val="FF0000"/>
                </a:solidFill>
              </a:rPr>
              <a:t>链转移</a:t>
            </a:r>
            <a:endParaRPr lang="en-US" altLang="zh-CN" sz="3200" dirty="0">
              <a:solidFill>
                <a:srgbClr val="FF0000"/>
              </a:solidFill>
            </a:endParaRPr>
          </a:p>
          <a:p>
            <a:pPr algn="ctr"/>
            <a:r>
              <a:rPr lang="zh-CN" altLang="en-US" sz="3200" dirty="0">
                <a:solidFill>
                  <a:srgbClr val="FF0000"/>
                </a:solidFill>
              </a:rPr>
              <a:t>常数</a:t>
            </a:r>
          </a:p>
        </p:txBody>
      </p:sp>
    </p:spTree>
    <p:extLst>
      <p:ext uri="{BB962C8B-B14F-4D97-AF65-F5344CB8AC3E}">
        <p14:creationId xmlns:p14="http://schemas.microsoft.com/office/powerpoint/2010/main" val="182755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）溶剂对分子量的影响</a:t>
            </a:r>
          </a:p>
        </p:txBody>
      </p:sp>
      <p:sp>
        <p:nvSpPr>
          <p:cNvPr id="9" name="对角圆角矩形 8"/>
          <p:cNvSpPr/>
          <p:nvPr/>
        </p:nvSpPr>
        <p:spPr>
          <a:xfrm>
            <a:off x="683568" y="836712"/>
            <a:ext cx="8064896" cy="5682841"/>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另外，自由基和溶剂的性质不同，对平均分子量的影响也不同：</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rgbClr val="0000FF"/>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同种</a:t>
            </a:r>
            <a:r>
              <a:rPr lang="zh-CN" altLang="en-US" sz="3200" dirty="0">
                <a:solidFill>
                  <a:schemeClr val="tx1"/>
                </a:solidFill>
                <a:latin typeface="楷体" panose="02010609060101010101" pitchFamily="49" charset="-122"/>
                <a:ea typeface="楷体" panose="02010609060101010101" pitchFamily="49" charset="-122"/>
              </a:rPr>
              <a:t>自由基，</a:t>
            </a:r>
            <a:r>
              <a:rPr lang="zh-CN" altLang="en-US" sz="3200" dirty="0">
                <a:solidFill>
                  <a:srgbClr val="FF0000"/>
                </a:solidFill>
                <a:latin typeface="楷体" panose="02010609060101010101" pitchFamily="49" charset="-122"/>
                <a:ea typeface="楷体" panose="02010609060101010101" pitchFamily="49" charset="-122"/>
              </a:rPr>
              <a:t>不同</a:t>
            </a:r>
            <a:r>
              <a:rPr lang="zh-CN" altLang="en-US" sz="3200" dirty="0">
                <a:solidFill>
                  <a:schemeClr val="tx1"/>
                </a:solidFill>
                <a:latin typeface="楷体" panose="02010609060101010101" pitchFamily="49" charset="-122"/>
                <a:ea typeface="楷体" panose="02010609060101010101" pitchFamily="49" charset="-122"/>
              </a:rPr>
              <a:t>溶剂：</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苯 </a:t>
            </a:r>
            <a:r>
              <a:rPr lang="en-US" altLang="zh-CN" sz="3200" dirty="0">
                <a:solidFill>
                  <a:schemeClr val="tx1"/>
                </a:solidFill>
                <a:latin typeface="楷体" panose="02010609060101010101" pitchFamily="49" charset="-122"/>
                <a:ea typeface="楷体" panose="02010609060101010101" pitchFamily="49" charset="-122"/>
              </a:rPr>
              <a:t>&lt; </a:t>
            </a:r>
            <a:r>
              <a:rPr lang="zh-CN" altLang="en-US" sz="3200" dirty="0">
                <a:solidFill>
                  <a:schemeClr val="tx1"/>
                </a:solidFill>
                <a:latin typeface="楷体" panose="02010609060101010101" pitchFamily="49" charset="-122"/>
                <a:ea typeface="楷体" panose="02010609060101010101" pitchFamily="49" charset="-122"/>
              </a:rPr>
              <a:t>甲苯 </a:t>
            </a:r>
            <a:r>
              <a:rPr lang="en-US" altLang="zh-CN" sz="3200" dirty="0">
                <a:solidFill>
                  <a:schemeClr val="tx1"/>
                </a:solidFill>
                <a:latin typeface="楷体" panose="02010609060101010101" pitchFamily="49" charset="-122"/>
                <a:ea typeface="楷体" panose="02010609060101010101" pitchFamily="49" charset="-122"/>
              </a:rPr>
              <a:t>&lt; </a:t>
            </a:r>
            <a:r>
              <a:rPr lang="zh-CN" altLang="en-US" sz="3200" dirty="0">
                <a:solidFill>
                  <a:schemeClr val="tx1"/>
                </a:solidFill>
                <a:latin typeface="楷体" panose="02010609060101010101" pitchFamily="49" charset="-122"/>
                <a:ea typeface="楷体" panose="02010609060101010101" pitchFamily="49" charset="-122"/>
              </a:rPr>
              <a:t>乙苯 </a:t>
            </a:r>
            <a:r>
              <a:rPr lang="en-US" altLang="zh-CN" sz="3200" dirty="0">
                <a:solidFill>
                  <a:schemeClr val="tx1"/>
                </a:solidFill>
                <a:latin typeface="楷体" panose="02010609060101010101" pitchFamily="49" charset="-122"/>
                <a:ea typeface="楷体" panose="02010609060101010101" pitchFamily="49" charset="-122"/>
              </a:rPr>
              <a:t>&lt; </a:t>
            </a:r>
            <a:r>
              <a:rPr lang="zh-CN" altLang="en-US" sz="3200" dirty="0">
                <a:solidFill>
                  <a:schemeClr val="tx1"/>
                </a:solidFill>
                <a:latin typeface="楷体" panose="02010609060101010101" pitchFamily="49" charset="-122"/>
                <a:ea typeface="楷体" panose="02010609060101010101" pitchFamily="49" charset="-122"/>
              </a:rPr>
              <a:t>异丙苯 </a:t>
            </a:r>
            <a:r>
              <a:rPr lang="zh-CN" altLang="en-US" sz="3200" dirty="0">
                <a:solidFill>
                  <a:srgbClr val="FF0000"/>
                </a:solidFill>
                <a:latin typeface="楷体" panose="02010609060101010101" pitchFamily="49" charset="-122"/>
                <a:ea typeface="楷体" panose="02010609060101010101" pitchFamily="49" charset="-122"/>
              </a:rPr>
              <a:t>活泼氢或卤素，链转移常数大</a:t>
            </a:r>
            <a:endParaRPr lang="en-US" altLang="zh-CN" sz="32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rgbClr val="0000FF"/>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不同</a:t>
            </a:r>
            <a:r>
              <a:rPr lang="zh-CN" altLang="en-US" sz="3200" dirty="0">
                <a:solidFill>
                  <a:schemeClr val="tx1"/>
                </a:solidFill>
                <a:latin typeface="楷体" panose="02010609060101010101" pitchFamily="49" charset="-122"/>
                <a:ea typeface="楷体" panose="02010609060101010101" pitchFamily="49" charset="-122"/>
              </a:rPr>
              <a:t>种自由基，</a:t>
            </a:r>
            <a:r>
              <a:rPr lang="zh-CN" altLang="en-US" sz="3200" dirty="0">
                <a:solidFill>
                  <a:srgbClr val="FF0000"/>
                </a:solidFill>
                <a:latin typeface="楷体" panose="02010609060101010101" pitchFamily="49" charset="-122"/>
                <a:ea typeface="楷体" panose="02010609060101010101" pitchFamily="49" charset="-122"/>
              </a:rPr>
              <a:t>同种</a:t>
            </a:r>
            <a:r>
              <a:rPr lang="zh-CN" altLang="en-US" sz="3200" dirty="0">
                <a:solidFill>
                  <a:schemeClr val="tx1"/>
                </a:solidFill>
                <a:latin typeface="楷体" panose="02010609060101010101" pitchFamily="49" charset="-122"/>
                <a:ea typeface="楷体" panose="02010609060101010101" pitchFamily="49" charset="-122"/>
              </a:rPr>
              <a:t>溶剂：</a:t>
            </a:r>
          </a:p>
        </p:txBody>
      </p:sp>
      <p:sp>
        <p:nvSpPr>
          <p:cNvPr id="2" name="矩形 1"/>
          <p:cNvSpPr/>
          <p:nvPr/>
        </p:nvSpPr>
        <p:spPr>
          <a:xfrm>
            <a:off x="836080" y="4248090"/>
            <a:ext cx="7776864" cy="954107"/>
          </a:xfrm>
          <a:prstGeom prst="rect">
            <a:avLst/>
          </a:prstGeom>
        </p:spPr>
        <p:txBody>
          <a:bodyPr wrap="square">
            <a:spAutoFit/>
          </a:bodyPr>
          <a:lstStyle/>
          <a:p>
            <a:r>
              <a:rPr lang="zh-CN" altLang="en-US" sz="2800" dirty="0">
                <a:ea typeface="楷体" panose="02010609060101010101" pitchFamily="49" charset="-122"/>
              </a:rPr>
              <a:t>苯乙烯&lt;丙烯酸甲酯&lt;丙烯腈&lt;醋酸乙烯酯</a:t>
            </a:r>
          </a:p>
          <a:p>
            <a:r>
              <a:rPr lang="zh-CN" altLang="en-US" sz="2800" dirty="0">
                <a:ea typeface="楷体" panose="02010609060101010101" pitchFamily="49" charset="-122"/>
              </a:rPr>
              <a:t>0.16            2.7             4              34        C</a:t>
            </a:r>
            <a:r>
              <a:rPr lang="zh-CN" altLang="en-US" sz="2800" baseline="-25000" dirty="0">
                <a:ea typeface="楷体" panose="02010609060101010101" pitchFamily="49" charset="-122"/>
              </a:rPr>
              <a:t>S</a:t>
            </a:r>
            <a:r>
              <a:rPr lang="zh-CN" altLang="en-US" sz="2800" dirty="0">
                <a:ea typeface="楷体" panose="02010609060101010101" pitchFamily="49" charset="-122"/>
              </a:rPr>
              <a:t>x10</a:t>
            </a:r>
            <a:r>
              <a:rPr lang="zh-CN" altLang="en-US" sz="2800" baseline="30000" dirty="0">
                <a:ea typeface="楷体" panose="02010609060101010101" pitchFamily="49" charset="-122"/>
              </a:rPr>
              <a:t>4</a:t>
            </a:r>
          </a:p>
        </p:txBody>
      </p:sp>
      <p:cxnSp>
        <p:nvCxnSpPr>
          <p:cNvPr id="4" name="直接箭头连接符 3"/>
          <p:cNvCxnSpPr/>
          <p:nvPr/>
        </p:nvCxnSpPr>
        <p:spPr>
          <a:xfrm>
            <a:off x="836080" y="5180680"/>
            <a:ext cx="669674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矩形 4"/>
          <p:cNvSpPr/>
          <p:nvPr/>
        </p:nvSpPr>
        <p:spPr>
          <a:xfrm>
            <a:off x="971600" y="5373216"/>
            <a:ext cx="5760640" cy="584775"/>
          </a:xfrm>
          <a:prstGeom prst="rect">
            <a:avLst/>
          </a:prstGeom>
        </p:spPr>
        <p:txBody>
          <a:bodyPr wrap="square">
            <a:spAutoFit/>
          </a:bodyPr>
          <a:lstStyle/>
          <a:p>
            <a:r>
              <a:rPr lang="zh-CN" altLang="en-US" sz="3200" dirty="0">
                <a:ea typeface="楷体" panose="02010609060101010101" pitchFamily="49" charset="-122"/>
              </a:rPr>
              <a:t>单体活性↑  自由基活性↓  CS↓</a:t>
            </a:r>
          </a:p>
        </p:txBody>
      </p:sp>
    </p:spTree>
    <p:extLst>
      <p:ext uri="{BB962C8B-B14F-4D97-AF65-F5344CB8AC3E}">
        <p14:creationId xmlns:p14="http://schemas.microsoft.com/office/powerpoint/2010/main" val="14875834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6516</TotalTime>
  <Words>5561</Words>
  <Application>Microsoft Office PowerPoint</Application>
  <PresentationFormat>全屏显示(4:3)</PresentationFormat>
  <Paragraphs>792</Paragraphs>
  <Slides>75</Slides>
  <Notes>0</Notes>
  <HiddenSlides>15</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75</vt:i4>
      </vt:variant>
    </vt:vector>
  </HeadingPairs>
  <TitlesOfParts>
    <vt:vector size="91" baseType="lpstr">
      <vt:lpstr>Arial</vt:lpstr>
      <vt:lpstr>Arial</vt:lpstr>
      <vt:lpstr>Arial Rounded MT Bold</vt:lpstr>
      <vt:lpstr>Calibri</vt:lpstr>
      <vt:lpstr>Cambria Math</vt:lpstr>
      <vt:lpstr>Times New Roman</vt:lpstr>
      <vt:lpstr>Wingdings</vt:lpstr>
      <vt:lpstr>华文行楷</vt:lpstr>
      <vt:lpstr>楷体</vt:lpstr>
      <vt:lpstr>微软雅黑</vt:lpstr>
      <vt:lpstr>Office 主题</vt:lpstr>
      <vt:lpstr>CS ChemDraw Drawing</vt:lpstr>
      <vt:lpstr>Photo Editor 照片</vt:lpstr>
      <vt:lpstr>包装程序外壳对象</vt:lpstr>
      <vt:lpstr>Image</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773</cp:revision>
  <dcterms:created xsi:type="dcterms:W3CDTF">2013-10-30T09:04:50Z</dcterms:created>
  <dcterms:modified xsi:type="dcterms:W3CDTF">2019-09-19T02:19:44Z</dcterms:modified>
</cp:coreProperties>
</file>